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6" r:id="rId2"/>
    <p:sldId id="257" r:id="rId3"/>
    <p:sldId id="280" r:id="rId4"/>
    <p:sldId id="263" r:id="rId5"/>
    <p:sldId id="289" r:id="rId6"/>
    <p:sldId id="281" r:id="rId7"/>
    <p:sldId id="267" r:id="rId8"/>
    <p:sldId id="288" r:id="rId9"/>
    <p:sldId id="282" r:id="rId10"/>
    <p:sldId id="290" r:id="rId11"/>
    <p:sldId id="296" r:id="rId12"/>
    <p:sldId id="306" r:id="rId13"/>
    <p:sldId id="291" r:id="rId14"/>
    <p:sldId id="292" r:id="rId15"/>
    <p:sldId id="293" r:id="rId16"/>
    <p:sldId id="294" r:id="rId17"/>
    <p:sldId id="295" r:id="rId18"/>
    <p:sldId id="297" r:id="rId19"/>
    <p:sldId id="300" r:id="rId20"/>
    <p:sldId id="301" r:id="rId21"/>
    <p:sldId id="298" r:id="rId22"/>
    <p:sldId id="302" r:id="rId23"/>
    <p:sldId id="299" r:id="rId24"/>
    <p:sldId id="303" r:id="rId25"/>
    <p:sldId id="283" r:id="rId26"/>
    <p:sldId id="304" r:id="rId27"/>
    <p:sldId id="30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4D4D"/>
    <a:srgbClr val="343434"/>
    <a:srgbClr val="5E5E5E"/>
    <a:srgbClr val="666666"/>
    <a:srgbClr val="747474"/>
    <a:srgbClr val="868686"/>
    <a:srgbClr val="939393"/>
    <a:srgbClr val="000000"/>
    <a:srgbClr val="333333"/>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380" autoAdjust="0"/>
  </p:normalViewPr>
  <p:slideViewPr>
    <p:cSldViewPr snapToGrid="0" showGuides="1">
      <p:cViewPr varScale="1">
        <p:scale>
          <a:sx n="75" d="100"/>
          <a:sy n="75" d="100"/>
        </p:scale>
        <p:origin x="82" y="158"/>
      </p:cViewPr>
      <p:guideLst>
        <p:guide orient="horz" pos="2137"/>
        <p:guide pos="3885"/>
        <p:guide orient="horz" pos="152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217807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96140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157294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834034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107934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大侠素材铺 淘宝店：</a:t>
            </a:r>
            <a:r>
              <a:rPr lang="en-US" altLang="zh-CN" dirty="0"/>
              <a:t>https://dxpu.taobao.com</a:t>
            </a:r>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264666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7" name="组合 6"/>
          <p:cNvGrpSpPr/>
          <p:nvPr userDrawn="1"/>
        </p:nvGrpSpPr>
        <p:grpSpPr>
          <a:xfrm>
            <a:off x="10354490" y="487231"/>
            <a:ext cx="1258237" cy="355823"/>
            <a:chOff x="479376" y="479847"/>
            <a:chExt cx="4271963" cy="1208088"/>
          </a:xfrm>
          <a:solidFill>
            <a:schemeClr val="tx1">
              <a:lumMod val="85000"/>
              <a:lumOff val="15000"/>
            </a:schemeClr>
          </a:solidFill>
        </p:grpSpPr>
        <p:sp>
          <p:nvSpPr>
            <p:cNvPr id="8"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1842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Tree>
    <p:extLst>
      <p:ext uri="{BB962C8B-B14F-4D97-AF65-F5344CB8AC3E}">
        <p14:creationId xmlns:p14="http://schemas.microsoft.com/office/powerpoint/2010/main" val="54159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8" name="组合 7"/>
          <p:cNvGrpSpPr/>
          <p:nvPr userDrawn="1"/>
        </p:nvGrpSpPr>
        <p:grpSpPr>
          <a:xfrm>
            <a:off x="10354490" y="487231"/>
            <a:ext cx="1258237" cy="355823"/>
            <a:chOff x="479376" y="479847"/>
            <a:chExt cx="4271963" cy="1208088"/>
          </a:xfrm>
          <a:solidFill>
            <a:schemeClr val="tx1">
              <a:lumMod val="85000"/>
              <a:lumOff val="15000"/>
            </a:schemeClr>
          </a:solidFill>
        </p:grpSpPr>
        <p:sp>
          <p:nvSpPr>
            <p:cNvPr id="9" name="Freeform 5"/>
            <p:cNvSpPr>
              <a:spLocks/>
            </p:cNvSpPr>
            <p:nvPr userDrawn="1"/>
          </p:nvSpPr>
          <p:spPr bwMode="auto">
            <a:xfrm>
              <a:off x="833389" y="1516485"/>
              <a:ext cx="63500" cy="84138"/>
            </a:xfrm>
            <a:custGeom>
              <a:avLst/>
              <a:gdLst>
                <a:gd name="T0" fmla="*/ 11 w 17"/>
                <a:gd name="T1" fmla="*/ 22 h 22"/>
                <a:gd name="T2" fmla="*/ 11 w 17"/>
                <a:gd name="T3" fmla="*/ 22 h 22"/>
                <a:gd name="T4" fmla="*/ 6 w 17"/>
                <a:gd name="T5" fmla="*/ 20 h 22"/>
                <a:gd name="T6" fmla="*/ 0 w 17"/>
                <a:gd name="T7" fmla="*/ 17 h 22"/>
                <a:gd name="T8" fmla="*/ 0 w 17"/>
                <a:gd name="T9" fmla="*/ 17 h 22"/>
                <a:gd name="T10" fmla="*/ 0 w 17"/>
                <a:gd name="T11" fmla="*/ 16 h 22"/>
                <a:gd name="T12" fmla="*/ 0 w 17"/>
                <a:gd name="T13" fmla="*/ 16 h 22"/>
                <a:gd name="T14" fmla="*/ 2 w 17"/>
                <a:gd name="T15" fmla="*/ 17 h 22"/>
                <a:gd name="T16" fmla="*/ 3 w 17"/>
                <a:gd name="T17" fmla="*/ 17 h 22"/>
                <a:gd name="T18" fmla="*/ 4 w 17"/>
                <a:gd name="T19" fmla="*/ 17 h 22"/>
                <a:gd name="T20" fmla="*/ 7 w 17"/>
                <a:gd name="T21" fmla="*/ 12 h 22"/>
                <a:gd name="T22" fmla="*/ 8 w 17"/>
                <a:gd name="T23" fmla="*/ 8 h 22"/>
                <a:gd name="T24" fmla="*/ 10 w 17"/>
                <a:gd name="T25" fmla="*/ 4 h 22"/>
                <a:gd name="T26" fmla="*/ 11 w 17"/>
                <a:gd name="T27" fmla="*/ 3 h 22"/>
                <a:gd name="T28" fmla="*/ 11 w 17"/>
                <a:gd name="T29" fmla="*/ 2 h 22"/>
                <a:gd name="T30" fmla="*/ 10 w 17"/>
                <a:gd name="T31" fmla="*/ 2 h 22"/>
                <a:gd name="T32" fmla="*/ 6 w 17"/>
                <a:gd name="T33" fmla="*/ 2 h 22"/>
                <a:gd name="T34" fmla="*/ 6 w 17"/>
                <a:gd name="T35" fmla="*/ 2 h 22"/>
                <a:gd name="T36" fmla="*/ 6 w 17"/>
                <a:gd name="T37" fmla="*/ 0 h 22"/>
                <a:gd name="T38" fmla="*/ 6 w 17"/>
                <a:gd name="T39" fmla="*/ 0 h 22"/>
                <a:gd name="T40" fmla="*/ 16 w 17"/>
                <a:gd name="T41" fmla="*/ 1 h 22"/>
                <a:gd name="T42" fmla="*/ 17 w 17"/>
                <a:gd name="T43" fmla="*/ 1 h 22"/>
                <a:gd name="T44" fmla="*/ 15 w 17"/>
                <a:gd name="T45" fmla="*/ 4 h 22"/>
                <a:gd name="T46" fmla="*/ 14 w 17"/>
                <a:gd name="T47" fmla="*/ 7 h 22"/>
                <a:gd name="T48" fmla="*/ 11 w 17"/>
                <a:gd name="T49" fmla="*/ 13 h 22"/>
                <a:gd name="T50" fmla="*/ 8 w 17"/>
                <a:gd name="T51" fmla="*/ 19 h 22"/>
                <a:gd name="T52" fmla="*/ 9 w 17"/>
                <a:gd name="T53" fmla="*/ 20 h 22"/>
                <a:gd name="T54" fmla="*/ 11 w 17"/>
                <a:gd name="T55" fmla="*/ 21 h 22"/>
                <a:gd name="T56" fmla="*/ 11 w 17"/>
                <a:gd name="T57" fmla="*/ 21 h 22"/>
                <a:gd name="T58" fmla="*/ 11 w 1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2">
                  <a:moveTo>
                    <a:pt x="11" y="22"/>
                  </a:moveTo>
                  <a:cubicBezTo>
                    <a:pt x="11" y="22"/>
                    <a:pt x="11" y="22"/>
                    <a:pt x="11" y="22"/>
                  </a:cubicBezTo>
                  <a:cubicBezTo>
                    <a:pt x="9" y="22"/>
                    <a:pt x="8" y="21"/>
                    <a:pt x="6" y="20"/>
                  </a:cubicBezTo>
                  <a:cubicBezTo>
                    <a:pt x="4" y="19"/>
                    <a:pt x="2" y="18"/>
                    <a:pt x="0" y="17"/>
                  </a:cubicBezTo>
                  <a:cubicBezTo>
                    <a:pt x="0" y="17"/>
                    <a:pt x="0" y="17"/>
                    <a:pt x="0" y="17"/>
                  </a:cubicBezTo>
                  <a:cubicBezTo>
                    <a:pt x="0" y="16"/>
                    <a:pt x="0" y="16"/>
                    <a:pt x="0" y="16"/>
                  </a:cubicBezTo>
                  <a:cubicBezTo>
                    <a:pt x="0" y="16"/>
                    <a:pt x="0" y="16"/>
                    <a:pt x="0" y="16"/>
                  </a:cubicBezTo>
                  <a:cubicBezTo>
                    <a:pt x="1" y="16"/>
                    <a:pt x="1" y="17"/>
                    <a:pt x="2" y="17"/>
                  </a:cubicBezTo>
                  <a:cubicBezTo>
                    <a:pt x="3" y="17"/>
                    <a:pt x="3" y="17"/>
                    <a:pt x="3" y="17"/>
                  </a:cubicBezTo>
                  <a:cubicBezTo>
                    <a:pt x="4" y="17"/>
                    <a:pt x="4" y="17"/>
                    <a:pt x="4" y="17"/>
                  </a:cubicBezTo>
                  <a:cubicBezTo>
                    <a:pt x="5" y="17"/>
                    <a:pt x="5" y="15"/>
                    <a:pt x="7" y="12"/>
                  </a:cubicBezTo>
                  <a:cubicBezTo>
                    <a:pt x="8" y="8"/>
                    <a:pt x="8" y="8"/>
                    <a:pt x="8" y="8"/>
                  </a:cubicBezTo>
                  <a:cubicBezTo>
                    <a:pt x="9" y="7"/>
                    <a:pt x="10" y="6"/>
                    <a:pt x="10" y="4"/>
                  </a:cubicBezTo>
                  <a:cubicBezTo>
                    <a:pt x="11" y="3"/>
                    <a:pt x="11" y="3"/>
                    <a:pt x="11" y="3"/>
                  </a:cubicBezTo>
                  <a:cubicBezTo>
                    <a:pt x="11" y="2"/>
                    <a:pt x="11" y="2"/>
                    <a:pt x="11" y="2"/>
                  </a:cubicBezTo>
                  <a:cubicBezTo>
                    <a:pt x="11" y="2"/>
                    <a:pt x="10" y="2"/>
                    <a:pt x="10" y="2"/>
                  </a:cubicBezTo>
                  <a:cubicBezTo>
                    <a:pt x="8" y="2"/>
                    <a:pt x="7" y="2"/>
                    <a:pt x="6" y="2"/>
                  </a:cubicBezTo>
                  <a:cubicBezTo>
                    <a:pt x="6" y="2"/>
                    <a:pt x="6" y="2"/>
                    <a:pt x="6" y="2"/>
                  </a:cubicBezTo>
                  <a:cubicBezTo>
                    <a:pt x="6" y="1"/>
                    <a:pt x="6" y="1"/>
                    <a:pt x="6" y="0"/>
                  </a:cubicBezTo>
                  <a:cubicBezTo>
                    <a:pt x="6" y="0"/>
                    <a:pt x="6" y="0"/>
                    <a:pt x="6" y="0"/>
                  </a:cubicBezTo>
                  <a:cubicBezTo>
                    <a:pt x="9" y="0"/>
                    <a:pt x="13" y="1"/>
                    <a:pt x="16" y="1"/>
                  </a:cubicBezTo>
                  <a:cubicBezTo>
                    <a:pt x="17" y="1"/>
                    <a:pt x="17" y="1"/>
                    <a:pt x="17" y="1"/>
                  </a:cubicBezTo>
                  <a:cubicBezTo>
                    <a:pt x="16" y="2"/>
                    <a:pt x="16" y="2"/>
                    <a:pt x="15" y="4"/>
                  </a:cubicBezTo>
                  <a:cubicBezTo>
                    <a:pt x="15" y="4"/>
                    <a:pt x="14" y="5"/>
                    <a:pt x="14" y="7"/>
                  </a:cubicBezTo>
                  <a:cubicBezTo>
                    <a:pt x="11" y="13"/>
                    <a:pt x="11" y="13"/>
                    <a:pt x="11" y="13"/>
                  </a:cubicBezTo>
                  <a:cubicBezTo>
                    <a:pt x="9" y="17"/>
                    <a:pt x="8" y="19"/>
                    <a:pt x="8" y="19"/>
                  </a:cubicBezTo>
                  <a:cubicBezTo>
                    <a:pt x="8" y="19"/>
                    <a:pt x="8" y="20"/>
                    <a:pt x="9" y="20"/>
                  </a:cubicBezTo>
                  <a:cubicBezTo>
                    <a:pt x="9" y="20"/>
                    <a:pt x="10" y="20"/>
                    <a:pt x="11" y="21"/>
                  </a:cubicBezTo>
                  <a:cubicBezTo>
                    <a:pt x="11" y="21"/>
                    <a:pt x="11" y="21"/>
                    <a:pt x="11" y="21"/>
                  </a:cubicBezTo>
                  <a:lnTo>
                    <a:pt x="11" y="2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userDrawn="1"/>
          </p:nvSpPr>
          <p:spPr bwMode="auto">
            <a:xfrm>
              <a:off x="976264" y="1554585"/>
              <a:ext cx="63500" cy="84138"/>
            </a:xfrm>
            <a:custGeom>
              <a:avLst/>
              <a:gdLst>
                <a:gd name="T0" fmla="*/ 16 w 17"/>
                <a:gd name="T1" fmla="*/ 16 h 22"/>
                <a:gd name="T2" fmla="*/ 15 w 17"/>
                <a:gd name="T3" fmla="*/ 19 h 22"/>
                <a:gd name="T4" fmla="*/ 10 w 17"/>
                <a:gd name="T5" fmla="*/ 22 h 22"/>
                <a:gd name="T6" fmla="*/ 7 w 17"/>
                <a:gd name="T7" fmla="*/ 22 h 22"/>
                <a:gd name="T8" fmla="*/ 1 w 17"/>
                <a:gd name="T9" fmla="*/ 18 h 22"/>
                <a:gd name="T10" fmla="*/ 1 w 17"/>
                <a:gd name="T11" fmla="*/ 15 h 22"/>
                <a:gd name="T12" fmla="*/ 3 w 17"/>
                <a:gd name="T13" fmla="*/ 11 h 22"/>
                <a:gd name="T14" fmla="*/ 5 w 17"/>
                <a:gd name="T15" fmla="*/ 10 h 22"/>
                <a:gd name="T16" fmla="*/ 3 w 17"/>
                <a:gd name="T17" fmla="*/ 5 h 22"/>
                <a:gd name="T18" fmla="*/ 7 w 17"/>
                <a:gd name="T19" fmla="*/ 0 h 22"/>
                <a:gd name="T20" fmla="*/ 11 w 17"/>
                <a:gd name="T21" fmla="*/ 0 h 22"/>
                <a:gd name="T22" fmla="*/ 15 w 17"/>
                <a:gd name="T23" fmla="*/ 2 h 22"/>
                <a:gd name="T24" fmla="*/ 17 w 17"/>
                <a:gd name="T25" fmla="*/ 5 h 22"/>
                <a:gd name="T26" fmla="*/ 13 w 17"/>
                <a:gd name="T27" fmla="*/ 9 h 22"/>
                <a:gd name="T28" fmla="*/ 16 w 17"/>
                <a:gd name="T29" fmla="*/ 12 h 22"/>
                <a:gd name="T30" fmla="*/ 16 w 17"/>
                <a:gd name="T31" fmla="*/ 16 h 22"/>
                <a:gd name="T32" fmla="*/ 12 w 17"/>
                <a:gd name="T33" fmla="*/ 17 h 22"/>
                <a:gd name="T34" fmla="*/ 10 w 17"/>
                <a:gd name="T35" fmla="*/ 13 h 22"/>
                <a:gd name="T36" fmla="*/ 7 w 17"/>
                <a:gd name="T37" fmla="*/ 11 h 22"/>
                <a:gd name="T38" fmla="*/ 7 w 17"/>
                <a:gd name="T39" fmla="*/ 11 h 22"/>
                <a:gd name="T40" fmla="*/ 4 w 17"/>
                <a:gd name="T41" fmla="*/ 15 h 22"/>
                <a:gd name="T42" fmla="*/ 4 w 17"/>
                <a:gd name="T43" fmla="*/ 18 h 22"/>
                <a:gd name="T44" fmla="*/ 8 w 17"/>
                <a:gd name="T45" fmla="*/ 20 h 22"/>
                <a:gd name="T46" fmla="*/ 11 w 17"/>
                <a:gd name="T47" fmla="*/ 20 h 22"/>
                <a:gd name="T48" fmla="*/ 12 w 17"/>
                <a:gd name="T49" fmla="*/ 17 h 22"/>
                <a:gd name="T50" fmla="*/ 14 w 17"/>
                <a:gd name="T51" fmla="*/ 5 h 22"/>
                <a:gd name="T52" fmla="*/ 13 w 17"/>
                <a:gd name="T53" fmla="*/ 3 h 22"/>
                <a:gd name="T54" fmla="*/ 10 w 17"/>
                <a:gd name="T55" fmla="*/ 1 h 22"/>
                <a:gd name="T56" fmla="*/ 8 w 17"/>
                <a:gd name="T57" fmla="*/ 2 h 22"/>
                <a:gd name="T58" fmla="*/ 6 w 17"/>
                <a:gd name="T59" fmla="*/ 4 h 22"/>
                <a:gd name="T60" fmla="*/ 7 w 17"/>
                <a:gd name="T61" fmla="*/ 6 h 22"/>
                <a:gd name="T62" fmla="*/ 9 w 17"/>
                <a:gd name="T63" fmla="*/ 7 h 22"/>
                <a:gd name="T64" fmla="*/ 10 w 17"/>
                <a:gd name="T65" fmla="*/ 8 h 22"/>
                <a:gd name="T66" fmla="*/ 11 w 17"/>
                <a:gd name="T67" fmla="*/ 9 h 22"/>
                <a:gd name="T68" fmla="*/ 14 w 17"/>
                <a:gd name="T69"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22">
                  <a:moveTo>
                    <a:pt x="16" y="16"/>
                  </a:moveTo>
                  <a:cubicBezTo>
                    <a:pt x="16" y="17"/>
                    <a:pt x="16" y="18"/>
                    <a:pt x="15" y="19"/>
                  </a:cubicBezTo>
                  <a:cubicBezTo>
                    <a:pt x="14" y="20"/>
                    <a:pt x="12" y="22"/>
                    <a:pt x="10" y="22"/>
                  </a:cubicBezTo>
                  <a:cubicBezTo>
                    <a:pt x="9" y="22"/>
                    <a:pt x="8" y="22"/>
                    <a:pt x="7" y="22"/>
                  </a:cubicBezTo>
                  <a:cubicBezTo>
                    <a:pt x="4" y="22"/>
                    <a:pt x="2" y="20"/>
                    <a:pt x="1" y="18"/>
                  </a:cubicBezTo>
                  <a:cubicBezTo>
                    <a:pt x="1" y="18"/>
                    <a:pt x="0" y="16"/>
                    <a:pt x="1" y="15"/>
                  </a:cubicBezTo>
                  <a:cubicBezTo>
                    <a:pt x="1" y="14"/>
                    <a:pt x="2" y="12"/>
                    <a:pt x="3" y="11"/>
                  </a:cubicBezTo>
                  <a:cubicBezTo>
                    <a:pt x="3" y="11"/>
                    <a:pt x="4" y="11"/>
                    <a:pt x="5" y="10"/>
                  </a:cubicBezTo>
                  <a:cubicBezTo>
                    <a:pt x="3" y="9"/>
                    <a:pt x="2" y="7"/>
                    <a:pt x="3" y="5"/>
                  </a:cubicBezTo>
                  <a:cubicBezTo>
                    <a:pt x="3" y="2"/>
                    <a:pt x="4" y="1"/>
                    <a:pt x="7" y="0"/>
                  </a:cubicBezTo>
                  <a:cubicBezTo>
                    <a:pt x="8" y="0"/>
                    <a:pt x="9" y="0"/>
                    <a:pt x="11" y="0"/>
                  </a:cubicBezTo>
                  <a:cubicBezTo>
                    <a:pt x="13" y="0"/>
                    <a:pt x="14" y="1"/>
                    <a:pt x="15" y="2"/>
                  </a:cubicBezTo>
                  <a:cubicBezTo>
                    <a:pt x="16" y="3"/>
                    <a:pt x="17" y="4"/>
                    <a:pt x="17" y="5"/>
                  </a:cubicBezTo>
                  <a:cubicBezTo>
                    <a:pt x="16" y="7"/>
                    <a:pt x="15" y="9"/>
                    <a:pt x="13" y="9"/>
                  </a:cubicBezTo>
                  <a:cubicBezTo>
                    <a:pt x="14" y="10"/>
                    <a:pt x="15" y="11"/>
                    <a:pt x="16" y="12"/>
                  </a:cubicBezTo>
                  <a:cubicBezTo>
                    <a:pt x="16" y="13"/>
                    <a:pt x="16" y="14"/>
                    <a:pt x="16" y="16"/>
                  </a:cubicBezTo>
                  <a:close/>
                  <a:moveTo>
                    <a:pt x="12" y="17"/>
                  </a:moveTo>
                  <a:cubicBezTo>
                    <a:pt x="12" y="15"/>
                    <a:pt x="12" y="14"/>
                    <a:pt x="10" y="13"/>
                  </a:cubicBezTo>
                  <a:cubicBezTo>
                    <a:pt x="9" y="13"/>
                    <a:pt x="8" y="12"/>
                    <a:pt x="7" y="11"/>
                  </a:cubicBezTo>
                  <a:cubicBezTo>
                    <a:pt x="7" y="11"/>
                    <a:pt x="7" y="11"/>
                    <a:pt x="7" y="11"/>
                  </a:cubicBezTo>
                  <a:cubicBezTo>
                    <a:pt x="5" y="12"/>
                    <a:pt x="4" y="13"/>
                    <a:pt x="4" y="15"/>
                  </a:cubicBezTo>
                  <a:cubicBezTo>
                    <a:pt x="4" y="16"/>
                    <a:pt x="4" y="17"/>
                    <a:pt x="4" y="18"/>
                  </a:cubicBezTo>
                  <a:cubicBezTo>
                    <a:pt x="5" y="19"/>
                    <a:pt x="6" y="20"/>
                    <a:pt x="8" y="20"/>
                  </a:cubicBezTo>
                  <a:cubicBezTo>
                    <a:pt x="9" y="20"/>
                    <a:pt x="10" y="20"/>
                    <a:pt x="11" y="20"/>
                  </a:cubicBezTo>
                  <a:cubicBezTo>
                    <a:pt x="12" y="19"/>
                    <a:pt x="12" y="18"/>
                    <a:pt x="12" y="17"/>
                  </a:cubicBezTo>
                  <a:close/>
                  <a:moveTo>
                    <a:pt x="14" y="5"/>
                  </a:moveTo>
                  <a:cubicBezTo>
                    <a:pt x="14" y="4"/>
                    <a:pt x="13" y="3"/>
                    <a:pt x="13" y="3"/>
                  </a:cubicBezTo>
                  <a:cubicBezTo>
                    <a:pt x="12" y="2"/>
                    <a:pt x="11" y="2"/>
                    <a:pt x="10" y="1"/>
                  </a:cubicBezTo>
                  <a:cubicBezTo>
                    <a:pt x="9" y="1"/>
                    <a:pt x="8" y="1"/>
                    <a:pt x="8" y="2"/>
                  </a:cubicBezTo>
                  <a:cubicBezTo>
                    <a:pt x="7" y="2"/>
                    <a:pt x="7" y="3"/>
                    <a:pt x="6" y="4"/>
                  </a:cubicBezTo>
                  <a:cubicBezTo>
                    <a:pt x="6" y="5"/>
                    <a:pt x="7" y="5"/>
                    <a:pt x="7" y="6"/>
                  </a:cubicBezTo>
                  <a:cubicBezTo>
                    <a:pt x="8" y="7"/>
                    <a:pt x="8" y="7"/>
                    <a:pt x="9" y="7"/>
                  </a:cubicBezTo>
                  <a:cubicBezTo>
                    <a:pt x="9" y="8"/>
                    <a:pt x="10" y="8"/>
                    <a:pt x="10" y="8"/>
                  </a:cubicBezTo>
                  <a:cubicBezTo>
                    <a:pt x="11" y="9"/>
                    <a:pt x="11" y="9"/>
                    <a:pt x="11" y="9"/>
                  </a:cubicBezTo>
                  <a:cubicBezTo>
                    <a:pt x="12" y="8"/>
                    <a:pt x="13" y="7"/>
                    <a:pt x="14"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userDrawn="1"/>
          </p:nvSpPr>
          <p:spPr bwMode="auto">
            <a:xfrm>
              <a:off x="1114376" y="1551410"/>
              <a:ext cx="65088" cy="90488"/>
            </a:xfrm>
            <a:custGeom>
              <a:avLst/>
              <a:gdLst>
                <a:gd name="T0" fmla="*/ 16 w 17"/>
                <a:gd name="T1" fmla="*/ 9 h 24"/>
                <a:gd name="T2" fmla="*/ 16 w 17"/>
                <a:gd name="T3" fmla="*/ 16 h 24"/>
                <a:gd name="T4" fmla="*/ 12 w 17"/>
                <a:gd name="T5" fmla="*/ 21 h 24"/>
                <a:gd name="T6" fmla="*/ 5 w 17"/>
                <a:gd name="T7" fmla="*/ 24 h 24"/>
                <a:gd name="T8" fmla="*/ 4 w 17"/>
                <a:gd name="T9" fmla="*/ 23 h 24"/>
                <a:gd name="T10" fmla="*/ 4 w 17"/>
                <a:gd name="T11" fmla="*/ 22 h 24"/>
                <a:gd name="T12" fmla="*/ 6 w 17"/>
                <a:gd name="T13" fmla="*/ 22 h 24"/>
                <a:gd name="T14" fmla="*/ 10 w 17"/>
                <a:gd name="T15" fmla="*/ 20 h 24"/>
                <a:gd name="T16" fmla="*/ 11 w 17"/>
                <a:gd name="T17" fmla="*/ 17 h 24"/>
                <a:gd name="T18" fmla="*/ 12 w 17"/>
                <a:gd name="T19" fmla="*/ 12 h 24"/>
                <a:gd name="T20" fmla="*/ 9 w 17"/>
                <a:gd name="T21" fmla="*/ 14 h 24"/>
                <a:gd name="T22" fmla="*/ 7 w 17"/>
                <a:gd name="T23" fmla="*/ 15 h 24"/>
                <a:gd name="T24" fmla="*/ 3 w 17"/>
                <a:gd name="T25" fmla="*/ 14 h 24"/>
                <a:gd name="T26" fmla="*/ 1 w 17"/>
                <a:gd name="T27" fmla="*/ 10 h 24"/>
                <a:gd name="T28" fmla="*/ 3 w 17"/>
                <a:gd name="T29" fmla="*/ 2 h 24"/>
                <a:gd name="T30" fmla="*/ 7 w 17"/>
                <a:gd name="T31" fmla="*/ 1 h 24"/>
                <a:gd name="T32" fmla="*/ 15 w 17"/>
                <a:gd name="T33" fmla="*/ 4 h 24"/>
                <a:gd name="T34" fmla="*/ 16 w 17"/>
                <a:gd name="T35" fmla="*/ 9 h 24"/>
                <a:gd name="T36" fmla="*/ 12 w 17"/>
                <a:gd name="T37" fmla="*/ 8 h 24"/>
                <a:gd name="T38" fmla="*/ 10 w 17"/>
                <a:gd name="T39" fmla="*/ 3 h 24"/>
                <a:gd name="T40" fmla="*/ 7 w 17"/>
                <a:gd name="T41" fmla="*/ 2 h 24"/>
                <a:gd name="T42" fmla="*/ 5 w 17"/>
                <a:gd name="T43" fmla="*/ 5 h 24"/>
                <a:gd name="T44" fmla="*/ 5 w 17"/>
                <a:gd name="T45" fmla="*/ 7 h 24"/>
                <a:gd name="T46" fmla="*/ 6 w 17"/>
                <a:gd name="T47" fmla="*/ 11 h 24"/>
                <a:gd name="T48" fmla="*/ 9 w 17"/>
                <a:gd name="T49" fmla="*/ 12 h 24"/>
                <a:gd name="T50" fmla="*/ 12 w 17"/>
                <a:gd name="T51" fmla="*/ 10 h 24"/>
                <a:gd name="T52" fmla="*/ 12 w 17"/>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4">
                  <a:moveTo>
                    <a:pt x="16" y="9"/>
                  </a:moveTo>
                  <a:cubicBezTo>
                    <a:pt x="17" y="11"/>
                    <a:pt x="16" y="14"/>
                    <a:pt x="16" y="16"/>
                  </a:cubicBezTo>
                  <a:cubicBezTo>
                    <a:pt x="15" y="18"/>
                    <a:pt x="13" y="20"/>
                    <a:pt x="12" y="21"/>
                  </a:cubicBezTo>
                  <a:cubicBezTo>
                    <a:pt x="10" y="22"/>
                    <a:pt x="8" y="23"/>
                    <a:pt x="5" y="24"/>
                  </a:cubicBezTo>
                  <a:cubicBezTo>
                    <a:pt x="4" y="23"/>
                    <a:pt x="4" y="23"/>
                    <a:pt x="4" y="23"/>
                  </a:cubicBezTo>
                  <a:cubicBezTo>
                    <a:pt x="4" y="22"/>
                    <a:pt x="4" y="22"/>
                    <a:pt x="4" y="22"/>
                  </a:cubicBezTo>
                  <a:cubicBezTo>
                    <a:pt x="5" y="22"/>
                    <a:pt x="5" y="22"/>
                    <a:pt x="6" y="22"/>
                  </a:cubicBezTo>
                  <a:cubicBezTo>
                    <a:pt x="7" y="22"/>
                    <a:pt x="9" y="21"/>
                    <a:pt x="10" y="20"/>
                  </a:cubicBezTo>
                  <a:cubicBezTo>
                    <a:pt x="10" y="19"/>
                    <a:pt x="11" y="18"/>
                    <a:pt x="11" y="17"/>
                  </a:cubicBezTo>
                  <a:cubicBezTo>
                    <a:pt x="12" y="16"/>
                    <a:pt x="12" y="14"/>
                    <a:pt x="12" y="12"/>
                  </a:cubicBezTo>
                  <a:cubicBezTo>
                    <a:pt x="10" y="13"/>
                    <a:pt x="10" y="14"/>
                    <a:pt x="9" y="14"/>
                  </a:cubicBezTo>
                  <a:cubicBezTo>
                    <a:pt x="9" y="15"/>
                    <a:pt x="8" y="15"/>
                    <a:pt x="7" y="15"/>
                  </a:cubicBezTo>
                  <a:cubicBezTo>
                    <a:pt x="5" y="15"/>
                    <a:pt x="4" y="15"/>
                    <a:pt x="3" y="14"/>
                  </a:cubicBezTo>
                  <a:cubicBezTo>
                    <a:pt x="2" y="13"/>
                    <a:pt x="1" y="12"/>
                    <a:pt x="1" y="10"/>
                  </a:cubicBezTo>
                  <a:cubicBezTo>
                    <a:pt x="0" y="7"/>
                    <a:pt x="1" y="4"/>
                    <a:pt x="3" y="2"/>
                  </a:cubicBezTo>
                  <a:cubicBezTo>
                    <a:pt x="4" y="1"/>
                    <a:pt x="6" y="1"/>
                    <a:pt x="7" y="1"/>
                  </a:cubicBezTo>
                  <a:cubicBezTo>
                    <a:pt x="11" y="0"/>
                    <a:pt x="13" y="1"/>
                    <a:pt x="15" y="4"/>
                  </a:cubicBezTo>
                  <a:cubicBezTo>
                    <a:pt x="16" y="5"/>
                    <a:pt x="16" y="7"/>
                    <a:pt x="16" y="9"/>
                  </a:cubicBezTo>
                  <a:close/>
                  <a:moveTo>
                    <a:pt x="12" y="8"/>
                  </a:moveTo>
                  <a:cubicBezTo>
                    <a:pt x="11" y="6"/>
                    <a:pt x="11" y="4"/>
                    <a:pt x="10" y="3"/>
                  </a:cubicBezTo>
                  <a:cubicBezTo>
                    <a:pt x="9" y="3"/>
                    <a:pt x="8" y="2"/>
                    <a:pt x="7" y="2"/>
                  </a:cubicBezTo>
                  <a:cubicBezTo>
                    <a:pt x="6" y="3"/>
                    <a:pt x="5" y="3"/>
                    <a:pt x="5" y="5"/>
                  </a:cubicBezTo>
                  <a:cubicBezTo>
                    <a:pt x="5" y="5"/>
                    <a:pt x="5" y="6"/>
                    <a:pt x="5" y="7"/>
                  </a:cubicBezTo>
                  <a:cubicBezTo>
                    <a:pt x="5" y="9"/>
                    <a:pt x="6" y="10"/>
                    <a:pt x="6" y="11"/>
                  </a:cubicBezTo>
                  <a:cubicBezTo>
                    <a:pt x="7" y="12"/>
                    <a:pt x="8" y="12"/>
                    <a:pt x="9" y="12"/>
                  </a:cubicBezTo>
                  <a:cubicBezTo>
                    <a:pt x="10" y="12"/>
                    <a:pt x="11" y="11"/>
                    <a:pt x="12" y="10"/>
                  </a:cubicBezTo>
                  <a:cubicBezTo>
                    <a:pt x="12" y="9"/>
                    <a:pt x="12" y="9"/>
                    <a:pt x="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userDrawn="1"/>
          </p:nvSpPr>
          <p:spPr bwMode="auto">
            <a:xfrm>
              <a:off x="1246139" y="1513310"/>
              <a:ext cx="71438" cy="87313"/>
            </a:xfrm>
            <a:custGeom>
              <a:avLst/>
              <a:gdLst>
                <a:gd name="T0" fmla="*/ 18 w 19"/>
                <a:gd name="T1" fmla="*/ 12 h 23"/>
                <a:gd name="T2" fmla="*/ 19 w 19"/>
                <a:gd name="T3" fmla="*/ 15 h 23"/>
                <a:gd name="T4" fmla="*/ 16 w 19"/>
                <a:gd name="T5" fmla="*/ 21 h 23"/>
                <a:gd name="T6" fmla="*/ 14 w 19"/>
                <a:gd name="T7" fmla="*/ 22 h 23"/>
                <a:gd name="T8" fmla="*/ 7 w 19"/>
                <a:gd name="T9" fmla="*/ 22 h 23"/>
                <a:gd name="T10" fmla="*/ 5 w 19"/>
                <a:gd name="T11" fmla="*/ 20 h 23"/>
                <a:gd name="T12" fmla="*/ 5 w 19"/>
                <a:gd name="T13" fmla="*/ 15 h 23"/>
                <a:gd name="T14" fmla="*/ 6 w 19"/>
                <a:gd name="T15" fmla="*/ 13 h 23"/>
                <a:gd name="T16" fmla="*/ 1 w 19"/>
                <a:gd name="T17" fmla="*/ 10 h 23"/>
                <a:gd name="T18" fmla="*/ 2 w 19"/>
                <a:gd name="T19" fmla="*/ 3 h 23"/>
                <a:gd name="T20" fmla="*/ 6 w 19"/>
                <a:gd name="T21" fmla="*/ 1 h 23"/>
                <a:gd name="T22" fmla="*/ 10 w 19"/>
                <a:gd name="T23" fmla="*/ 1 h 23"/>
                <a:gd name="T24" fmla="*/ 13 w 19"/>
                <a:gd name="T25" fmla="*/ 3 h 23"/>
                <a:gd name="T26" fmla="*/ 12 w 19"/>
                <a:gd name="T27" fmla="*/ 9 h 23"/>
                <a:gd name="T28" fmla="*/ 16 w 19"/>
                <a:gd name="T29" fmla="*/ 9 h 23"/>
                <a:gd name="T30" fmla="*/ 18 w 19"/>
                <a:gd name="T31" fmla="*/ 12 h 23"/>
                <a:gd name="T32" fmla="*/ 11 w 19"/>
                <a:gd name="T33" fmla="*/ 5 h 23"/>
                <a:gd name="T34" fmla="*/ 9 w 19"/>
                <a:gd name="T35" fmla="*/ 3 h 23"/>
                <a:gd name="T36" fmla="*/ 6 w 19"/>
                <a:gd name="T37" fmla="*/ 3 h 23"/>
                <a:gd name="T38" fmla="*/ 4 w 19"/>
                <a:gd name="T39" fmla="*/ 5 h 23"/>
                <a:gd name="T40" fmla="*/ 4 w 19"/>
                <a:gd name="T41" fmla="*/ 7 h 23"/>
                <a:gd name="T42" fmla="*/ 6 w 19"/>
                <a:gd name="T43" fmla="*/ 9 h 23"/>
                <a:gd name="T44" fmla="*/ 8 w 19"/>
                <a:gd name="T45" fmla="*/ 9 h 23"/>
                <a:gd name="T46" fmla="*/ 9 w 19"/>
                <a:gd name="T47" fmla="*/ 9 h 23"/>
                <a:gd name="T48" fmla="*/ 10 w 19"/>
                <a:gd name="T49" fmla="*/ 9 h 23"/>
                <a:gd name="T50" fmla="*/ 11 w 19"/>
                <a:gd name="T51" fmla="*/ 5 h 23"/>
                <a:gd name="T52" fmla="*/ 16 w 19"/>
                <a:gd name="T53" fmla="*/ 15 h 23"/>
                <a:gd name="T54" fmla="*/ 12 w 19"/>
                <a:gd name="T55" fmla="*/ 13 h 23"/>
                <a:gd name="T56" fmla="*/ 9 w 19"/>
                <a:gd name="T57" fmla="*/ 13 h 23"/>
                <a:gd name="T58" fmla="*/ 8 w 19"/>
                <a:gd name="T59" fmla="*/ 13 h 23"/>
                <a:gd name="T60" fmla="*/ 8 w 19"/>
                <a:gd name="T61" fmla="*/ 18 h 23"/>
                <a:gd name="T62" fmla="*/ 9 w 19"/>
                <a:gd name="T63" fmla="*/ 20 h 23"/>
                <a:gd name="T64" fmla="*/ 13 w 19"/>
                <a:gd name="T65" fmla="*/ 20 h 23"/>
                <a:gd name="T66" fmla="*/ 16 w 19"/>
                <a:gd name="T67" fmla="*/ 18 h 23"/>
                <a:gd name="T68" fmla="*/ 16 w 19"/>
                <a:gd name="T69"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23">
                  <a:moveTo>
                    <a:pt x="18" y="12"/>
                  </a:moveTo>
                  <a:cubicBezTo>
                    <a:pt x="19" y="13"/>
                    <a:pt x="19" y="14"/>
                    <a:pt x="19" y="15"/>
                  </a:cubicBezTo>
                  <a:cubicBezTo>
                    <a:pt x="19" y="17"/>
                    <a:pt x="18" y="19"/>
                    <a:pt x="16" y="21"/>
                  </a:cubicBezTo>
                  <a:cubicBezTo>
                    <a:pt x="16" y="21"/>
                    <a:pt x="15" y="22"/>
                    <a:pt x="14" y="22"/>
                  </a:cubicBezTo>
                  <a:cubicBezTo>
                    <a:pt x="11" y="23"/>
                    <a:pt x="9" y="23"/>
                    <a:pt x="7" y="22"/>
                  </a:cubicBezTo>
                  <a:cubicBezTo>
                    <a:pt x="6" y="22"/>
                    <a:pt x="5" y="21"/>
                    <a:pt x="5" y="20"/>
                  </a:cubicBezTo>
                  <a:cubicBezTo>
                    <a:pt x="4" y="18"/>
                    <a:pt x="4" y="17"/>
                    <a:pt x="5" y="15"/>
                  </a:cubicBezTo>
                  <a:cubicBezTo>
                    <a:pt x="5" y="15"/>
                    <a:pt x="6" y="14"/>
                    <a:pt x="6" y="13"/>
                  </a:cubicBezTo>
                  <a:cubicBezTo>
                    <a:pt x="4" y="13"/>
                    <a:pt x="2" y="12"/>
                    <a:pt x="1" y="10"/>
                  </a:cubicBezTo>
                  <a:cubicBezTo>
                    <a:pt x="0" y="8"/>
                    <a:pt x="1" y="6"/>
                    <a:pt x="2" y="3"/>
                  </a:cubicBezTo>
                  <a:cubicBezTo>
                    <a:pt x="3" y="3"/>
                    <a:pt x="4" y="2"/>
                    <a:pt x="6" y="1"/>
                  </a:cubicBezTo>
                  <a:cubicBezTo>
                    <a:pt x="7" y="0"/>
                    <a:pt x="9" y="0"/>
                    <a:pt x="10" y="1"/>
                  </a:cubicBezTo>
                  <a:cubicBezTo>
                    <a:pt x="12" y="1"/>
                    <a:pt x="13" y="2"/>
                    <a:pt x="13" y="3"/>
                  </a:cubicBezTo>
                  <a:cubicBezTo>
                    <a:pt x="14" y="5"/>
                    <a:pt x="14" y="7"/>
                    <a:pt x="12" y="9"/>
                  </a:cubicBezTo>
                  <a:cubicBezTo>
                    <a:pt x="14" y="9"/>
                    <a:pt x="15" y="9"/>
                    <a:pt x="16" y="9"/>
                  </a:cubicBezTo>
                  <a:cubicBezTo>
                    <a:pt x="17" y="10"/>
                    <a:pt x="18" y="11"/>
                    <a:pt x="18" y="12"/>
                  </a:cubicBezTo>
                  <a:close/>
                  <a:moveTo>
                    <a:pt x="11" y="5"/>
                  </a:moveTo>
                  <a:cubicBezTo>
                    <a:pt x="10" y="4"/>
                    <a:pt x="10" y="3"/>
                    <a:pt x="9" y="3"/>
                  </a:cubicBezTo>
                  <a:cubicBezTo>
                    <a:pt x="8" y="3"/>
                    <a:pt x="7" y="3"/>
                    <a:pt x="6" y="3"/>
                  </a:cubicBezTo>
                  <a:cubicBezTo>
                    <a:pt x="5" y="4"/>
                    <a:pt x="4" y="4"/>
                    <a:pt x="4" y="5"/>
                  </a:cubicBezTo>
                  <a:cubicBezTo>
                    <a:pt x="4" y="6"/>
                    <a:pt x="4" y="6"/>
                    <a:pt x="4" y="7"/>
                  </a:cubicBezTo>
                  <a:cubicBezTo>
                    <a:pt x="4" y="8"/>
                    <a:pt x="5" y="8"/>
                    <a:pt x="6" y="9"/>
                  </a:cubicBezTo>
                  <a:cubicBezTo>
                    <a:pt x="6" y="9"/>
                    <a:pt x="7" y="9"/>
                    <a:pt x="8" y="9"/>
                  </a:cubicBezTo>
                  <a:cubicBezTo>
                    <a:pt x="8" y="9"/>
                    <a:pt x="9" y="9"/>
                    <a:pt x="9" y="9"/>
                  </a:cubicBezTo>
                  <a:cubicBezTo>
                    <a:pt x="10" y="9"/>
                    <a:pt x="10" y="9"/>
                    <a:pt x="10" y="9"/>
                  </a:cubicBezTo>
                  <a:cubicBezTo>
                    <a:pt x="11" y="8"/>
                    <a:pt x="11" y="6"/>
                    <a:pt x="11" y="5"/>
                  </a:cubicBezTo>
                  <a:close/>
                  <a:moveTo>
                    <a:pt x="16" y="15"/>
                  </a:moveTo>
                  <a:cubicBezTo>
                    <a:pt x="15" y="14"/>
                    <a:pt x="14" y="13"/>
                    <a:pt x="12" y="13"/>
                  </a:cubicBezTo>
                  <a:cubicBezTo>
                    <a:pt x="11" y="13"/>
                    <a:pt x="10" y="13"/>
                    <a:pt x="9" y="13"/>
                  </a:cubicBezTo>
                  <a:cubicBezTo>
                    <a:pt x="8" y="13"/>
                    <a:pt x="8" y="13"/>
                    <a:pt x="8" y="13"/>
                  </a:cubicBezTo>
                  <a:cubicBezTo>
                    <a:pt x="7" y="15"/>
                    <a:pt x="7" y="16"/>
                    <a:pt x="8" y="18"/>
                  </a:cubicBezTo>
                  <a:cubicBezTo>
                    <a:pt x="8" y="19"/>
                    <a:pt x="8" y="20"/>
                    <a:pt x="9" y="20"/>
                  </a:cubicBezTo>
                  <a:cubicBezTo>
                    <a:pt x="10" y="21"/>
                    <a:pt x="12" y="21"/>
                    <a:pt x="13" y="20"/>
                  </a:cubicBezTo>
                  <a:cubicBezTo>
                    <a:pt x="15" y="20"/>
                    <a:pt x="15" y="19"/>
                    <a:pt x="16" y="18"/>
                  </a:cubicBezTo>
                  <a:cubicBezTo>
                    <a:pt x="16" y="17"/>
                    <a:pt x="16" y="16"/>
                    <a:pt x="16"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noEditPoints="1"/>
            </p:cNvSpPr>
            <p:nvPr userDrawn="1"/>
          </p:nvSpPr>
          <p:spPr bwMode="auto">
            <a:xfrm>
              <a:off x="479376" y="479847"/>
              <a:ext cx="1200150" cy="1208088"/>
            </a:xfrm>
            <a:custGeom>
              <a:avLst/>
              <a:gdLst>
                <a:gd name="T0" fmla="*/ 97 w 319"/>
                <a:gd name="T1" fmla="*/ 13 h 319"/>
                <a:gd name="T2" fmla="*/ 46 w 319"/>
                <a:gd name="T3" fmla="*/ 47 h 319"/>
                <a:gd name="T4" fmla="*/ 12 w 319"/>
                <a:gd name="T5" fmla="*/ 98 h 319"/>
                <a:gd name="T6" fmla="*/ 0 w 319"/>
                <a:gd name="T7" fmla="*/ 160 h 319"/>
                <a:gd name="T8" fmla="*/ 12 w 319"/>
                <a:gd name="T9" fmla="*/ 222 h 319"/>
                <a:gd name="T10" fmla="*/ 46 w 319"/>
                <a:gd name="T11" fmla="*/ 273 h 319"/>
                <a:gd name="T12" fmla="*/ 97 w 319"/>
                <a:gd name="T13" fmla="*/ 307 h 319"/>
                <a:gd name="T14" fmla="*/ 159 w 319"/>
                <a:gd name="T15" fmla="*/ 319 h 319"/>
                <a:gd name="T16" fmla="*/ 221 w 319"/>
                <a:gd name="T17" fmla="*/ 307 h 319"/>
                <a:gd name="T18" fmla="*/ 272 w 319"/>
                <a:gd name="T19" fmla="*/ 273 h 319"/>
                <a:gd name="T20" fmla="*/ 306 w 319"/>
                <a:gd name="T21" fmla="*/ 222 h 319"/>
                <a:gd name="T22" fmla="*/ 319 w 319"/>
                <a:gd name="T23" fmla="*/ 160 h 319"/>
                <a:gd name="T24" fmla="*/ 306 w 319"/>
                <a:gd name="T25" fmla="*/ 98 h 319"/>
                <a:gd name="T26" fmla="*/ 272 w 319"/>
                <a:gd name="T27" fmla="*/ 47 h 319"/>
                <a:gd name="T28" fmla="*/ 221 w 319"/>
                <a:gd name="T29" fmla="*/ 13 h 319"/>
                <a:gd name="T30" fmla="*/ 159 w 319"/>
                <a:gd name="T31" fmla="*/ 0 h 319"/>
                <a:gd name="T32" fmla="*/ 97 w 319"/>
                <a:gd name="T33" fmla="*/ 13 h 319"/>
                <a:gd name="T34" fmla="*/ 99 w 319"/>
                <a:gd name="T35" fmla="*/ 302 h 319"/>
                <a:gd name="T36" fmla="*/ 50 w 319"/>
                <a:gd name="T37" fmla="*/ 269 h 319"/>
                <a:gd name="T38" fmla="*/ 17 w 319"/>
                <a:gd name="T39" fmla="*/ 220 h 319"/>
                <a:gd name="T40" fmla="*/ 5 w 319"/>
                <a:gd name="T41" fmla="*/ 160 h 319"/>
                <a:gd name="T42" fmla="*/ 17 w 319"/>
                <a:gd name="T43" fmla="*/ 100 h 319"/>
                <a:gd name="T44" fmla="*/ 50 w 319"/>
                <a:gd name="T45" fmla="*/ 51 h 319"/>
                <a:gd name="T46" fmla="*/ 99 w 319"/>
                <a:gd name="T47" fmla="*/ 18 h 319"/>
                <a:gd name="T48" fmla="*/ 159 w 319"/>
                <a:gd name="T49" fmla="*/ 6 h 319"/>
                <a:gd name="T50" fmla="*/ 219 w 319"/>
                <a:gd name="T51" fmla="*/ 18 h 319"/>
                <a:gd name="T52" fmla="*/ 268 w 319"/>
                <a:gd name="T53" fmla="*/ 51 h 319"/>
                <a:gd name="T54" fmla="*/ 301 w 319"/>
                <a:gd name="T55" fmla="*/ 100 h 319"/>
                <a:gd name="T56" fmla="*/ 314 w 319"/>
                <a:gd name="T57" fmla="*/ 160 h 319"/>
                <a:gd name="T58" fmla="*/ 301 w 319"/>
                <a:gd name="T59" fmla="*/ 220 h 319"/>
                <a:gd name="T60" fmla="*/ 268 w 319"/>
                <a:gd name="T61" fmla="*/ 269 h 319"/>
                <a:gd name="T62" fmla="*/ 219 w 319"/>
                <a:gd name="T63" fmla="*/ 302 h 319"/>
                <a:gd name="T64" fmla="*/ 159 w 319"/>
                <a:gd name="T65" fmla="*/ 314 h 319"/>
                <a:gd name="T66" fmla="*/ 99 w 319"/>
                <a:gd name="T67" fmla="*/ 30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19">
                  <a:moveTo>
                    <a:pt x="97" y="13"/>
                  </a:moveTo>
                  <a:cubicBezTo>
                    <a:pt x="78" y="21"/>
                    <a:pt x="61" y="32"/>
                    <a:pt x="46" y="47"/>
                  </a:cubicBezTo>
                  <a:cubicBezTo>
                    <a:pt x="32" y="62"/>
                    <a:pt x="20" y="79"/>
                    <a:pt x="12" y="98"/>
                  </a:cubicBezTo>
                  <a:cubicBezTo>
                    <a:pt x="4" y="117"/>
                    <a:pt x="0" y="138"/>
                    <a:pt x="0" y="160"/>
                  </a:cubicBezTo>
                  <a:cubicBezTo>
                    <a:pt x="0" y="181"/>
                    <a:pt x="4" y="202"/>
                    <a:pt x="12" y="222"/>
                  </a:cubicBezTo>
                  <a:cubicBezTo>
                    <a:pt x="20" y="241"/>
                    <a:pt x="32" y="258"/>
                    <a:pt x="46" y="273"/>
                  </a:cubicBezTo>
                  <a:cubicBezTo>
                    <a:pt x="61" y="287"/>
                    <a:pt x="78" y="299"/>
                    <a:pt x="97" y="307"/>
                  </a:cubicBezTo>
                  <a:cubicBezTo>
                    <a:pt x="117" y="315"/>
                    <a:pt x="138" y="319"/>
                    <a:pt x="159" y="319"/>
                  </a:cubicBezTo>
                  <a:cubicBezTo>
                    <a:pt x="181" y="319"/>
                    <a:pt x="202" y="315"/>
                    <a:pt x="221" y="307"/>
                  </a:cubicBezTo>
                  <a:cubicBezTo>
                    <a:pt x="240" y="299"/>
                    <a:pt x="257" y="287"/>
                    <a:pt x="272" y="273"/>
                  </a:cubicBezTo>
                  <a:cubicBezTo>
                    <a:pt x="287" y="258"/>
                    <a:pt x="298" y="241"/>
                    <a:pt x="306" y="222"/>
                  </a:cubicBezTo>
                  <a:cubicBezTo>
                    <a:pt x="315" y="202"/>
                    <a:pt x="319" y="181"/>
                    <a:pt x="319" y="160"/>
                  </a:cubicBezTo>
                  <a:cubicBezTo>
                    <a:pt x="319" y="138"/>
                    <a:pt x="315" y="117"/>
                    <a:pt x="306" y="98"/>
                  </a:cubicBezTo>
                  <a:cubicBezTo>
                    <a:pt x="298" y="79"/>
                    <a:pt x="287" y="62"/>
                    <a:pt x="272" y="47"/>
                  </a:cubicBezTo>
                  <a:cubicBezTo>
                    <a:pt x="257" y="32"/>
                    <a:pt x="240" y="21"/>
                    <a:pt x="221" y="13"/>
                  </a:cubicBezTo>
                  <a:cubicBezTo>
                    <a:pt x="202" y="5"/>
                    <a:pt x="181" y="0"/>
                    <a:pt x="159" y="0"/>
                  </a:cubicBezTo>
                  <a:cubicBezTo>
                    <a:pt x="138" y="0"/>
                    <a:pt x="117" y="5"/>
                    <a:pt x="97" y="13"/>
                  </a:cubicBezTo>
                  <a:close/>
                  <a:moveTo>
                    <a:pt x="99" y="302"/>
                  </a:moveTo>
                  <a:cubicBezTo>
                    <a:pt x="81" y="294"/>
                    <a:pt x="64" y="283"/>
                    <a:pt x="50" y="269"/>
                  </a:cubicBezTo>
                  <a:cubicBezTo>
                    <a:pt x="36" y="255"/>
                    <a:pt x="25" y="238"/>
                    <a:pt x="17" y="220"/>
                  </a:cubicBezTo>
                  <a:cubicBezTo>
                    <a:pt x="9" y="201"/>
                    <a:pt x="5" y="181"/>
                    <a:pt x="5" y="160"/>
                  </a:cubicBezTo>
                  <a:cubicBezTo>
                    <a:pt x="5" y="139"/>
                    <a:pt x="9" y="119"/>
                    <a:pt x="17" y="100"/>
                  </a:cubicBezTo>
                  <a:cubicBezTo>
                    <a:pt x="25" y="81"/>
                    <a:pt x="36" y="65"/>
                    <a:pt x="50" y="51"/>
                  </a:cubicBezTo>
                  <a:cubicBezTo>
                    <a:pt x="64" y="37"/>
                    <a:pt x="81" y="26"/>
                    <a:pt x="99" y="18"/>
                  </a:cubicBezTo>
                  <a:cubicBezTo>
                    <a:pt x="118" y="10"/>
                    <a:pt x="138" y="6"/>
                    <a:pt x="159" y="6"/>
                  </a:cubicBezTo>
                  <a:cubicBezTo>
                    <a:pt x="180" y="6"/>
                    <a:pt x="200" y="10"/>
                    <a:pt x="219" y="18"/>
                  </a:cubicBezTo>
                  <a:cubicBezTo>
                    <a:pt x="238" y="26"/>
                    <a:pt x="254" y="37"/>
                    <a:pt x="268" y="51"/>
                  </a:cubicBezTo>
                  <a:cubicBezTo>
                    <a:pt x="283" y="65"/>
                    <a:pt x="294" y="81"/>
                    <a:pt x="301" y="100"/>
                  </a:cubicBezTo>
                  <a:cubicBezTo>
                    <a:pt x="309" y="119"/>
                    <a:pt x="314" y="139"/>
                    <a:pt x="314" y="160"/>
                  </a:cubicBezTo>
                  <a:cubicBezTo>
                    <a:pt x="314" y="181"/>
                    <a:pt x="309" y="201"/>
                    <a:pt x="301" y="220"/>
                  </a:cubicBezTo>
                  <a:cubicBezTo>
                    <a:pt x="294" y="238"/>
                    <a:pt x="283" y="255"/>
                    <a:pt x="268" y="269"/>
                  </a:cubicBezTo>
                  <a:cubicBezTo>
                    <a:pt x="254" y="283"/>
                    <a:pt x="238" y="294"/>
                    <a:pt x="219" y="302"/>
                  </a:cubicBezTo>
                  <a:cubicBezTo>
                    <a:pt x="200" y="310"/>
                    <a:pt x="180" y="314"/>
                    <a:pt x="159" y="314"/>
                  </a:cubicBezTo>
                  <a:cubicBezTo>
                    <a:pt x="138" y="314"/>
                    <a:pt x="118" y="310"/>
                    <a:pt x="99" y="3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noEditPoints="1"/>
            </p:cNvSpPr>
            <p:nvPr userDrawn="1"/>
          </p:nvSpPr>
          <p:spPr bwMode="auto">
            <a:xfrm>
              <a:off x="633364" y="640185"/>
              <a:ext cx="887413" cy="892175"/>
            </a:xfrm>
            <a:custGeom>
              <a:avLst/>
              <a:gdLst>
                <a:gd name="T0" fmla="*/ 72 w 236"/>
                <a:gd name="T1" fmla="*/ 9 h 236"/>
                <a:gd name="T2" fmla="*/ 35 w 236"/>
                <a:gd name="T3" fmla="*/ 34 h 236"/>
                <a:gd name="T4" fmla="*/ 10 w 236"/>
                <a:gd name="T5" fmla="*/ 72 h 236"/>
                <a:gd name="T6" fmla="*/ 0 w 236"/>
                <a:gd name="T7" fmla="*/ 118 h 236"/>
                <a:gd name="T8" fmla="*/ 10 w 236"/>
                <a:gd name="T9" fmla="*/ 164 h 236"/>
                <a:gd name="T10" fmla="*/ 35 w 236"/>
                <a:gd name="T11" fmla="*/ 201 h 236"/>
                <a:gd name="T12" fmla="*/ 72 w 236"/>
                <a:gd name="T13" fmla="*/ 227 h 236"/>
                <a:gd name="T14" fmla="*/ 118 w 236"/>
                <a:gd name="T15" fmla="*/ 236 h 236"/>
                <a:gd name="T16" fmla="*/ 164 w 236"/>
                <a:gd name="T17" fmla="*/ 227 h 236"/>
                <a:gd name="T18" fmla="*/ 202 w 236"/>
                <a:gd name="T19" fmla="*/ 201 h 236"/>
                <a:gd name="T20" fmla="*/ 227 w 236"/>
                <a:gd name="T21" fmla="*/ 164 h 236"/>
                <a:gd name="T22" fmla="*/ 236 w 236"/>
                <a:gd name="T23" fmla="*/ 118 h 236"/>
                <a:gd name="T24" fmla="*/ 227 w 236"/>
                <a:gd name="T25" fmla="*/ 72 h 236"/>
                <a:gd name="T26" fmla="*/ 202 w 236"/>
                <a:gd name="T27" fmla="*/ 34 h 236"/>
                <a:gd name="T28" fmla="*/ 164 w 236"/>
                <a:gd name="T29" fmla="*/ 9 h 236"/>
                <a:gd name="T30" fmla="*/ 118 w 236"/>
                <a:gd name="T31" fmla="*/ 0 h 236"/>
                <a:gd name="T32" fmla="*/ 72 w 236"/>
                <a:gd name="T33" fmla="*/ 9 h 236"/>
                <a:gd name="T34" fmla="*/ 74 w 236"/>
                <a:gd name="T35" fmla="*/ 223 h 236"/>
                <a:gd name="T36" fmla="*/ 37 w 236"/>
                <a:gd name="T37" fmla="*/ 199 h 236"/>
                <a:gd name="T38" fmla="*/ 13 w 236"/>
                <a:gd name="T39" fmla="*/ 162 h 236"/>
                <a:gd name="T40" fmla="*/ 4 w 236"/>
                <a:gd name="T41" fmla="*/ 118 h 236"/>
                <a:gd name="T42" fmla="*/ 13 w 236"/>
                <a:gd name="T43" fmla="*/ 73 h 236"/>
                <a:gd name="T44" fmla="*/ 37 w 236"/>
                <a:gd name="T45" fmla="*/ 37 h 236"/>
                <a:gd name="T46" fmla="*/ 74 w 236"/>
                <a:gd name="T47" fmla="*/ 12 h 236"/>
                <a:gd name="T48" fmla="*/ 118 w 236"/>
                <a:gd name="T49" fmla="*/ 3 h 236"/>
                <a:gd name="T50" fmla="*/ 163 w 236"/>
                <a:gd name="T51" fmla="*/ 12 h 236"/>
                <a:gd name="T52" fmla="*/ 199 w 236"/>
                <a:gd name="T53" fmla="*/ 37 h 236"/>
                <a:gd name="T54" fmla="*/ 224 w 236"/>
                <a:gd name="T55" fmla="*/ 73 h 236"/>
                <a:gd name="T56" fmla="*/ 233 w 236"/>
                <a:gd name="T57" fmla="*/ 118 h 236"/>
                <a:gd name="T58" fmla="*/ 224 w 236"/>
                <a:gd name="T59" fmla="*/ 162 h 236"/>
                <a:gd name="T60" fmla="*/ 199 w 236"/>
                <a:gd name="T61" fmla="*/ 199 h 236"/>
                <a:gd name="T62" fmla="*/ 163 w 236"/>
                <a:gd name="T63" fmla="*/ 223 h 236"/>
                <a:gd name="T64" fmla="*/ 118 w 236"/>
                <a:gd name="T65" fmla="*/ 232 h 236"/>
                <a:gd name="T66" fmla="*/ 74 w 236"/>
                <a:gd name="T6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236">
                  <a:moveTo>
                    <a:pt x="72" y="9"/>
                  </a:moveTo>
                  <a:cubicBezTo>
                    <a:pt x="58" y="15"/>
                    <a:pt x="46" y="24"/>
                    <a:pt x="35" y="34"/>
                  </a:cubicBezTo>
                  <a:cubicBezTo>
                    <a:pt x="24" y="45"/>
                    <a:pt x="15" y="58"/>
                    <a:pt x="10" y="72"/>
                  </a:cubicBezTo>
                  <a:cubicBezTo>
                    <a:pt x="3" y="87"/>
                    <a:pt x="0" y="102"/>
                    <a:pt x="0" y="118"/>
                  </a:cubicBezTo>
                  <a:cubicBezTo>
                    <a:pt x="0" y="134"/>
                    <a:pt x="3" y="149"/>
                    <a:pt x="10" y="164"/>
                  </a:cubicBezTo>
                  <a:cubicBezTo>
                    <a:pt x="15" y="178"/>
                    <a:pt x="24" y="190"/>
                    <a:pt x="35" y="201"/>
                  </a:cubicBezTo>
                  <a:cubicBezTo>
                    <a:pt x="46" y="212"/>
                    <a:pt x="58" y="221"/>
                    <a:pt x="72" y="227"/>
                  </a:cubicBezTo>
                  <a:cubicBezTo>
                    <a:pt x="87" y="233"/>
                    <a:pt x="102" y="236"/>
                    <a:pt x="118" y="236"/>
                  </a:cubicBezTo>
                  <a:cubicBezTo>
                    <a:pt x="134" y="236"/>
                    <a:pt x="150" y="233"/>
                    <a:pt x="164" y="227"/>
                  </a:cubicBezTo>
                  <a:cubicBezTo>
                    <a:pt x="178" y="221"/>
                    <a:pt x="191" y="212"/>
                    <a:pt x="202" y="201"/>
                  </a:cubicBezTo>
                  <a:cubicBezTo>
                    <a:pt x="213" y="190"/>
                    <a:pt x="221" y="178"/>
                    <a:pt x="227" y="164"/>
                  </a:cubicBezTo>
                  <a:cubicBezTo>
                    <a:pt x="233" y="149"/>
                    <a:pt x="236" y="134"/>
                    <a:pt x="236" y="118"/>
                  </a:cubicBezTo>
                  <a:cubicBezTo>
                    <a:pt x="236" y="102"/>
                    <a:pt x="233" y="87"/>
                    <a:pt x="227" y="72"/>
                  </a:cubicBezTo>
                  <a:cubicBezTo>
                    <a:pt x="221" y="58"/>
                    <a:pt x="213" y="45"/>
                    <a:pt x="202" y="34"/>
                  </a:cubicBezTo>
                  <a:cubicBezTo>
                    <a:pt x="191" y="24"/>
                    <a:pt x="178" y="15"/>
                    <a:pt x="164" y="9"/>
                  </a:cubicBezTo>
                  <a:cubicBezTo>
                    <a:pt x="150" y="3"/>
                    <a:pt x="134" y="0"/>
                    <a:pt x="118" y="0"/>
                  </a:cubicBezTo>
                  <a:cubicBezTo>
                    <a:pt x="102" y="0"/>
                    <a:pt x="87" y="3"/>
                    <a:pt x="72" y="9"/>
                  </a:cubicBezTo>
                  <a:close/>
                  <a:moveTo>
                    <a:pt x="74" y="223"/>
                  </a:moveTo>
                  <a:cubicBezTo>
                    <a:pt x="60" y="218"/>
                    <a:pt x="48" y="209"/>
                    <a:pt x="37" y="199"/>
                  </a:cubicBezTo>
                  <a:cubicBezTo>
                    <a:pt x="27" y="188"/>
                    <a:pt x="19" y="176"/>
                    <a:pt x="13" y="162"/>
                  </a:cubicBezTo>
                  <a:cubicBezTo>
                    <a:pt x="7" y="148"/>
                    <a:pt x="4" y="133"/>
                    <a:pt x="4" y="118"/>
                  </a:cubicBezTo>
                  <a:cubicBezTo>
                    <a:pt x="4" y="102"/>
                    <a:pt x="7" y="87"/>
                    <a:pt x="13" y="73"/>
                  </a:cubicBezTo>
                  <a:cubicBezTo>
                    <a:pt x="19" y="60"/>
                    <a:pt x="27" y="47"/>
                    <a:pt x="37" y="37"/>
                  </a:cubicBezTo>
                  <a:cubicBezTo>
                    <a:pt x="48" y="26"/>
                    <a:pt x="60" y="18"/>
                    <a:pt x="74" y="12"/>
                  </a:cubicBezTo>
                  <a:cubicBezTo>
                    <a:pt x="88" y="6"/>
                    <a:pt x="103" y="3"/>
                    <a:pt x="118" y="3"/>
                  </a:cubicBezTo>
                  <a:cubicBezTo>
                    <a:pt x="134" y="3"/>
                    <a:pt x="149" y="6"/>
                    <a:pt x="163" y="12"/>
                  </a:cubicBezTo>
                  <a:cubicBezTo>
                    <a:pt x="176" y="18"/>
                    <a:pt x="189" y="26"/>
                    <a:pt x="199" y="37"/>
                  </a:cubicBezTo>
                  <a:cubicBezTo>
                    <a:pt x="210" y="47"/>
                    <a:pt x="218" y="60"/>
                    <a:pt x="224" y="73"/>
                  </a:cubicBezTo>
                  <a:cubicBezTo>
                    <a:pt x="230" y="87"/>
                    <a:pt x="233" y="102"/>
                    <a:pt x="233" y="118"/>
                  </a:cubicBezTo>
                  <a:cubicBezTo>
                    <a:pt x="233" y="133"/>
                    <a:pt x="230" y="148"/>
                    <a:pt x="224" y="162"/>
                  </a:cubicBezTo>
                  <a:cubicBezTo>
                    <a:pt x="218" y="176"/>
                    <a:pt x="210" y="188"/>
                    <a:pt x="199" y="199"/>
                  </a:cubicBezTo>
                  <a:cubicBezTo>
                    <a:pt x="189" y="209"/>
                    <a:pt x="176" y="218"/>
                    <a:pt x="163" y="223"/>
                  </a:cubicBezTo>
                  <a:cubicBezTo>
                    <a:pt x="149" y="229"/>
                    <a:pt x="134" y="232"/>
                    <a:pt x="118" y="232"/>
                  </a:cubicBezTo>
                  <a:cubicBezTo>
                    <a:pt x="103" y="232"/>
                    <a:pt x="88" y="229"/>
                    <a:pt x="74" y="2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noEditPoints="1"/>
            </p:cNvSpPr>
            <p:nvPr userDrawn="1"/>
          </p:nvSpPr>
          <p:spPr bwMode="auto">
            <a:xfrm>
              <a:off x="558751" y="1237085"/>
              <a:ext cx="93663" cy="79375"/>
            </a:xfrm>
            <a:custGeom>
              <a:avLst/>
              <a:gdLst>
                <a:gd name="T0" fmla="*/ 3 w 25"/>
                <a:gd name="T1" fmla="*/ 1 h 21"/>
                <a:gd name="T2" fmla="*/ 6 w 25"/>
                <a:gd name="T3" fmla="*/ 0 h 21"/>
                <a:gd name="T4" fmla="*/ 9 w 25"/>
                <a:gd name="T5" fmla="*/ 1 h 21"/>
                <a:gd name="T6" fmla="*/ 11 w 25"/>
                <a:gd name="T7" fmla="*/ 4 h 21"/>
                <a:gd name="T8" fmla="*/ 13 w 25"/>
                <a:gd name="T9" fmla="*/ 7 h 21"/>
                <a:gd name="T10" fmla="*/ 13 w 25"/>
                <a:gd name="T11" fmla="*/ 9 h 21"/>
                <a:gd name="T12" fmla="*/ 19 w 25"/>
                <a:gd name="T13" fmla="*/ 7 h 21"/>
                <a:gd name="T14" fmla="*/ 20 w 25"/>
                <a:gd name="T15" fmla="*/ 6 h 21"/>
                <a:gd name="T16" fmla="*/ 20 w 25"/>
                <a:gd name="T17" fmla="*/ 5 h 21"/>
                <a:gd name="T18" fmla="*/ 20 w 25"/>
                <a:gd name="T19" fmla="*/ 4 h 21"/>
                <a:gd name="T20" fmla="*/ 19 w 25"/>
                <a:gd name="T21" fmla="*/ 3 h 21"/>
                <a:gd name="T22" fmla="*/ 21 w 25"/>
                <a:gd name="T23" fmla="*/ 3 h 21"/>
                <a:gd name="T24" fmla="*/ 25 w 25"/>
                <a:gd name="T25" fmla="*/ 14 h 21"/>
                <a:gd name="T26" fmla="*/ 24 w 25"/>
                <a:gd name="T27" fmla="*/ 14 h 21"/>
                <a:gd name="T28" fmla="*/ 23 w 25"/>
                <a:gd name="T29" fmla="*/ 13 h 21"/>
                <a:gd name="T30" fmla="*/ 23 w 25"/>
                <a:gd name="T31" fmla="*/ 12 h 21"/>
                <a:gd name="T32" fmla="*/ 22 w 25"/>
                <a:gd name="T33" fmla="*/ 12 h 21"/>
                <a:gd name="T34" fmla="*/ 21 w 25"/>
                <a:gd name="T35" fmla="*/ 12 h 21"/>
                <a:gd name="T36" fmla="*/ 7 w 25"/>
                <a:gd name="T37" fmla="*/ 17 h 21"/>
                <a:gd name="T38" fmla="*/ 6 w 25"/>
                <a:gd name="T39" fmla="*/ 18 h 21"/>
                <a:gd name="T40" fmla="*/ 6 w 25"/>
                <a:gd name="T41" fmla="*/ 18 h 21"/>
                <a:gd name="T42" fmla="*/ 6 w 25"/>
                <a:gd name="T43" fmla="*/ 20 h 21"/>
                <a:gd name="T44" fmla="*/ 6 w 25"/>
                <a:gd name="T45" fmla="*/ 21 h 21"/>
                <a:gd name="T46" fmla="*/ 5 w 25"/>
                <a:gd name="T47" fmla="*/ 21 h 21"/>
                <a:gd name="T48" fmla="*/ 1 w 25"/>
                <a:gd name="T49" fmla="*/ 10 h 21"/>
                <a:gd name="T50" fmla="*/ 0 w 25"/>
                <a:gd name="T51" fmla="*/ 4 h 21"/>
                <a:gd name="T52" fmla="*/ 3 w 25"/>
                <a:gd name="T53" fmla="*/ 1 h 21"/>
                <a:gd name="T54" fmla="*/ 6 w 25"/>
                <a:gd name="T55" fmla="*/ 6 h 21"/>
                <a:gd name="T56" fmla="*/ 3 w 25"/>
                <a:gd name="T57" fmla="*/ 8 h 21"/>
                <a:gd name="T58" fmla="*/ 3 w 25"/>
                <a:gd name="T59" fmla="*/ 12 h 21"/>
                <a:gd name="T60" fmla="*/ 3 w 25"/>
                <a:gd name="T61" fmla="*/ 13 h 21"/>
                <a:gd name="T62" fmla="*/ 12 w 25"/>
                <a:gd name="T63" fmla="*/ 9 h 21"/>
                <a:gd name="T64" fmla="*/ 12 w 25"/>
                <a:gd name="T65" fmla="*/ 9 h 21"/>
                <a:gd name="T66" fmla="*/ 9 w 25"/>
                <a:gd name="T67" fmla="*/ 6 h 21"/>
                <a:gd name="T68" fmla="*/ 6 w 25"/>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21">
                  <a:moveTo>
                    <a:pt x="3" y="1"/>
                  </a:moveTo>
                  <a:cubicBezTo>
                    <a:pt x="4" y="0"/>
                    <a:pt x="5" y="0"/>
                    <a:pt x="6" y="0"/>
                  </a:cubicBezTo>
                  <a:cubicBezTo>
                    <a:pt x="7" y="0"/>
                    <a:pt x="8" y="1"/>
                    <a:pt x="9" y="1"/>
                  </a:cubicBezTo>
                  <a:cubicBezTo>
                    <a:pt x="10" y="2"/>
                    <a:pt x="10" y="3"/>
                    <a:pt x="11" y="4"/>
                  </a:cubicBezTo>
                  <a:cubicBezTo>
                    <a:pt x="12" y="5"/>
                    <a:pt x="12" y="6"/>
                    <a:pt x="13" y="7"/>
                  </a:cubicBezTo>
                  <a:cubicBezTo>
                    <a:pt x="13" y="9"/>
                    <a:pt x="13" y="9"/>
                    <a:pt x="13" y="9"/>
                  </a:cubicBezTo>
                  <a:cubicBezTo>
                    <a:pt x="19" y="7"/>
                    <a:pt x="19" y="7"/>
                    <a:pt x="19" y="7"/>
                  </a:cubicBezTo>
                  <a:cubicBezTo>
                    <a:pt x="19" y="7"/>
                    <a:pt x="19" y="7"/>
                    <a:pt x="20" y="6"/>
                  </a:cubicBezTo>
                  <a:cubicBezTo>
                    <a:pt x="20" y="6"/>
                    <a:pt x="20" y="6"/>
                    <a:pt x="20" y="5"/>
                  </a:cubicBezTo>
                  <a:cubicBezTo>
                    <a:pt x="20" y="5"/>
                    <a:pt x="20" y="5"/>
                    <a:pt x="20" y="4"/>
                  </a:cubicBezTo>
                  <a:cubicBezTo>
                    <a:pt x="20" y="4"/>
                    <a:pt x="20" y="4"/>
                    <a:pt x="19" y="3"/>
                  </a:cubicBezTo>
                  <a:cubicBezTo>
                    <a:pt x="21" y="3"/>
                    <a:pt x="21" y="3"/>
                    <a:pt x="21" y="3"/>
                  </a:cubicBezTo>
                  <a:cubicBezTo>
                    <a:pt x="25" y="14"/>
                    <a:pt x="25" y="14"/>
                    <a:pt x="25" y="14"/>
                  </a:cubicBezTo>
                  <a:cubicBezTo>
                    <a:pt x="24" y="14"/>
                    <a:pt x="24" y="14"/>
                    <a:pt x="24" y="14"/>
                  </a:cubicBezTo>
                  <a:cubicBezTo>
                    <a:pt x="23" y="14"/>
                    <a:pt x="23" y="13"/>
                    <a:pt x="23" y="13"/>
                  </a:cubicBezTo>
                  <a:cubicBezTo>
                    <a:pt x="23" y="13"/>
                    <a:pt x="23" y="12"/>
                    <a:pt x="23" y="12"/>
                  </a:cubicBezTo>
                  <a:cubicBezTo>
                    <a:pt x="22" y="12"/>
                    <a:pt x="22" y="12"/>
                    <a:pt x="22" y="12"/>
                  </a:cubicBezTo>
                  <a:cubicBezTo>
                    <a:pt x="21" y="12"/>
                    <a:pt x="21" y="12"/>
                    <a:pt x="21" y="12"/>
                  </a:cubicBezTo>
                  <a:cubicBezTo>
                    <a:pt x="7" y="17"/>
                    <a:pt x="7" y="17"/>
                    <a:pt x="7" y="17"/>
                  </a:cubicBezTo>
                  <a:cubicBezTo>
                    <a:pt x="7" y="17"/>
                    <a:pt x="6" y="17"/>
                    <a:pt x="6" y="18"/>
                  </a:cubicBezTo>
                  <a:cubicBezTo>
                    <a:pt x="6" y="18"/>
                    <a:pt x="6" y="18"/>
                    <a:pt x="6" y="18"/>
                  </a:cubicBezTo>
                  <a:cubicBezTo>
                    <a:pt x="6" y="19"/>
                    <a:pt x="6" y="19"/>
                    <a:pt x="6" y="20"/>
                  </a:cubicBezTo>
                  <a:cubicBezTo>
                    <a:pt x="6" y="20"/>
                    <a:pt x="6" y="20"/>
                    <a:pt x="6" y="21"/>
                  </a:cubicBezTo>
                  <a:cubicBezTo>
                    <a:pt x="5" y="21"/>
                    <a:pt x="5" y="21"/>
                    <a:pt x="5" y="21"/>
                  </a:cubicBezTo>
                  <a:cubicBezTo>
                    <a:pt x="1" y="10"/>
                    <a:pt x="1" y="10"/>
                    <a:pt x="1" y="10"/>
                  </a:cubicBezTo>
                  <a:cubicBezTo>
                    <a:pt x="0" y="8"/>
                    <a:pt x="0" y="6"/>
                    <a:pt x="0" y="4"/>
                  </a:cubicBezTo>
                  <a:cubicBezTo>
                    <a:pt x="0" y="3"/>
                    <a:pt x="1" y="1"/>
                    <a:pt x="3" y="1"/>
                  </a:cubicBezTo>
                  <a:close/>
                  <a:moveTo>
                    <a:pt x="6" y="6"/>
                  </a:moveTo>
                  <a:cubicBezTo>
                    <a:pt x="4" y="6"/>
                    <a:pt x="3" y="7"/>
                    <a:pt x="3" y="8"/>
                  </a:cubicBezTo>
                  <a:cubicBezTo>
                    <a:pt x="2" y="9"/>
                    <a:pt x="2" y="10"/>
                    <a:pt x="3" y="12"/>
                  </a:cubicBezTo>
                  <a:cubicBezTo>
                    <a:pt x="3" y="13"/>
                    <a:pt x="3" y="13"/>
                    <a:pt x="3" y="13"/>
                  </a:cubicBezTo>
                  <a:cubicBezTo>
                    <a:pt x="12" y="9"/>
                    <a:pt x="12" y="9"/>
                    <a:pt x="12" y="9"/>
                  </a:cubicBezTo>
                  <a:cubicBezTo>
                    <a:pt x="12" y="9"/>
                    <a:pt x="12" y="9"/>
                    <a:pt x="12" y="9"/>
                  </a:cubicBezTo>
                  <a:cubicBezTo>
                    <a:pt x="11" y="7"/>
                    <a:pt x="10" y="6"/>
                    <a:pt x="9" y="6"/>
                  </a:cubicBezTo>
                  <a:cubicBezTo>
                    <a:pt x="8" y="5"/>
                    <a:pt x="7" y="5"/>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528589" y="1105322"/>
              <a:ext cx="85725" cy="82550"/>
            </a:xfrm>
            <a:custGeom>
              <a:avLst/>
              <a:gdLst>
                <a:gd name="T0" fmla="*/ 5 w 23"/>
                <a:gd name="T1" fmla="*/ 3 h 22"/>
                <a:gd name="T2" fmla="*/ 5 w 23"/>
                <a:gd name="T3" fmla="*/ 4 h 22"/>
                <a:gd name="T4" fmla="*/ 3 w 23"/>
                <a:gd name="T5" fmla="*/ 6 h 22"/>
                <a:gd name="T6" fmla="*/ 2 w 23"/>
                <a:gd name="T7" fmla="*/ 8 h 22"/>
                <a:gd name="T8" fmla="*/ 2 w 23"/>
                <a:gd name="T9" fmla="*/ 9 h 22"/>
                <a:gd name="T10" fmla="*/ 2 w 23"/>
                <a:gd name="T11" fmla="*/ 10 h 22"/>
                <a:gd name="T12" fmla="*/ 3 w 23"/>
                <a:gd name="T13" fmla="*/ 13 h 22"/>
                <a:gd name="T14" fmla="*/ 11 w 23"/>
                <a:gd name="T15" fmla="*/ 12 h 22"/>
                <a:gd name="T16" fmla="*/ 10 w 23"/>
                <a:gd name="T17" fmla="*/ 10 h 22"/>
                <a:gd name="T18" fmla="*/ 10 w 23"/>
                <a:gd name="T19" fmla="*/ 9 h 22"/>
                <a:gd name="T20" fmla="*/ 9 w 23"/>
                <a:gd name="T21" fmla="*/ 8 h 22"/>
                <a:gd name="T22" fmla="*/ 8 w 23"/>
                <a:gd name="T23" fmla="*/ 7 h 22"/>
                <a:gd name="T24" fmla="*/ 6 w 23"/>
                <a:gd name="T25" fmla="*/ 7 h 22"/>
                <a:gd name="T26" fmla="*/ 6 w 23"/>
                <a:gd name="T27" fmla="*/ 6 h 22"/>
                <a:gd name="T28" fmla="*/ 15 w 23"/>
                <a:gd name="T29" fmla="*/ 5 h 22"/>
                <a:gd name="T30" fmla="*/ 15 w 23"/>
                <a:gd name="T31" fmla="*/ 6 h 22"/>
                <a:gd name="T32" fmla="*/ 13 w 23"/>
                <a:gd name="T33" fmla="*/ 7 h 22"/>
                <a:gd name="T34" fmla="*/ 12 w 23"/>
                <a:gd name="T35" fmla="*/ 7 h 22"/>
                <a:gd name="T36" fmla="*/ 12 w 23"/>
                <a:gd name="T37" fmla="*/ 9 h 22"/>
                <a:gd name="T38" fmla="*/ 12 w 23"/>
                <a:gd name="T39" fmla="*/ 10 h 22"/>
                <a:gd name="T40" fmla="*/ 12 w 23"/>
                <a:gd name="T41" fmla="*/ 12 h 22"/>
                <a:gd name="T42" fmla="*/ 18 w 23"/>
                <a:gd name="T43" fmla="*/ 12 h 22"/>
                <a:gd name="T44" fmla="*/ 19 w 23"/>
                <a:gd name="T45" fmla="*/ 11 h 22"/>
                <a:gd name="T46" fmla="*/ 20 w 23"/>
                <a:gd name="T47" fmla="*/ 11 h 22"/>
                <a:gd name="T48" fmla="*/ 20 w 23"/>
                <a:gd name="T49" fmla="*/ 10 h 22"/>
                <a:gd name="T50" fmla="*/ 20 w 23"/>
                <a:gd name="T51" fmla="*/ 8 h 22"/>
                <a:gd name="T52" fmla="*/ 20 w 23"/>
                <a:gd name="T53" fmla="*/ 7 h 22"/>
                <a:gd name="T54" fmla="*/ 20 w 23"/>
                <a:gd name="T55" fmla="*/ 5 h 22"/>
                <a:gd name="T56" fmla="*/ 20 w 23"/>
                <a:gd name="T57" fmla="*/ 4 h 22"/>
                <a:gd name="T58" fmla="*/ 19 w 23"/>
                <a:gd name="T59" fmla="*/ 4 h 22"/>
                <a:gd name="T60" fmla="*/ 17 w 23"/>
                <a:gd name="T61" fmla="*/ 2 h 22"/>
                <a:gd name="T62" fmla="*/ 14 w 23"/>
                <a:gd name="T63" fmla="*/ 1 h 22"/>
                <a:gd name="T64" fmla="*/ 14 w 23"/>
                <a:gd name="T65" fmla="*/ 0 h 22"/>
                <a:gd name="T66" fmla="*/ 21 w 23"/>
                <a:gd name="T67" fmla="*/ 0 h 22"/>
                <a:gd name="T68" fmla="*/ 23 w 23"/>
                <a:gd name="T69" fmla="*/ 19 h 22"/>
                <a:gd name="T70" fmla="*/ 22 w 23"/>
                <a:gd name="T71" fmla="*/ 20 h 22"/>
                <a:gd name="T72" fmla="*/ 22 w 23"/>
                <a:gd name="T73" fmla="*/ 18 h 22"/>
                <a:gd name="T74" fmla="*/ 21 w 23"/>
                <a:gd name="T75" fmla="*/ 17 h 22"/>
                <a:gd name="T76" fmla="*/ 21 w 23"/>
                <a:gd name="T77" fmla="*/ 17 h 22"/>
                <a:gd name="T78" fmla="*/ 20 w 23"/>
                <a:gd name="T79" fmla="*/ 17 h 22"/>
                <a:gd name="T80" fmla="*/ 5 w 23"/>
                <a:gd name="T81" fmla="*/ 18 h 22"/>
                <a:gd name="T82" fmla="*/ 4 w 23"/>
                <a:gd name="T83" fmla="*/ 19 h 22"/>
                <a:gd name="T84" fmla="*/ 4 w 23"/>
                <a:gd name="T85" fmla="*/ 20 h 22"/>
                <a:gd name="T86" fmla="*/ 3 w 23"/>
                <a:gd name="T87" fmla="*/ 21 h 22"/>
                <a:gd name="T88" fmla="*/ 3 w 23"/>
                <a:gd name="T89" fmla="*/ 22 h 22"/>
                <a:gd name="T90" fmla="*/ 2 w 23"/>
                <a:gd name="T91" fmla="*/ 22 h 22"/>
                <a:gd name="T92" fmla="*/ 0 w 23"/>
                <a:gd name="T93" fmla="*/ 3 h 22"/>
                <a:gd name="T94" fmla="*/ 5 w 23"/>
                <a:gd name="T9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22">
                  <a:moveTo>
                    <a:pt x="5" y="3"/>
                  </a:moveTo>
                  <a:cubicBezTo>
                    <a:pt x="5" y="4"/>
                    <a:pt x="5" y="4"/>
                    <a:pt x="5" y="4"/>
                  </a:cubicBezTo>
                  <a:cubicBezTo>
                    <a:pt x="5" y="4"/>
                    <a:pt x="4" y="5"/>
                    <a:pt x="3" y="6"/>
                  </a:cubicBezTo>
                  <a:cubicBezTo>
                    <a:pt x="2" y="6"/>
                    <a:pt x="2" y="7"/>
                    <a:pt x="2" y="8"/>
                  </a:cubicBezTo>
                  <a:cubicBezTo>
                    <a:pt x="2" y="8"/>
                    <a:pt x="2" y="9"/>
                    <a:pt x="2" y="9"/>
                  </a:cubicBezTo>
                  <a:cubicBezTo>
                    <a:pt x="2" y="10"/>
                    <a:pt x="2" y="10"/>
                    <a:pt x="2" y="10"/>
                  </a:cubicBezTo>
                  <a:cubicBezTo>
                    <a:pt x="3" y="13"/>
                    <a:pt x="3" y="13"/>
                    <a:pt x="3" y="13"/>
                  </a:cubicBezTo>
                  <a:cubicBezTo>
                    <a:pt x="11" y="12"/>
                    <a:pt x="11" y="12"/>
                    <a:pt x="11" y="12"/>
                  </a:cubicBezTo>
                  <a:cubicBezTo>
                    <a:pt x="10" y="10"/>
                    <a:pt x="10" y="10"/>
                    <a:pt x="10" y="10"/>
                  </a:cubicBezTo>
                  <a:cubicBezTo>
                    <a:pt x="10" y="10"/>
                    <a:pt x="10" y="9"/>
                    <a:pt x="10" y="9"/>
                  </a:cubicBezTo>
                  <a:cubicBezTo>
                    <a:pt x="10" y="8"/>
                    <a:pt x="9" y="8"/>
                    <a:pt x="9" y="8"/>
                  </a:cubicBezTo>
                  <a:cubicBezTo>
                    <a:pt x="9" y="8"/>
                    <a:pt x="8" y="7"/>
                    <a:pt x="8" y="7"/>
                  </a:cubicBezTo>
                  <a:cubicBezTo>
                    <a:pt x="7" y="7"/>
                    <a:pt x="7" y="7"/>
                    <a:pt x="6" y="7"/>
                  </a:cubicBezTo>
                  <a:cubicBezTo>
                    <a:pt x="6" y="6"/>
                    <a:pt x="6" y="6"/>
                    <a:pt x="6" y="6"/>
                  </a:cubicBezTo>
                  <a:cubicBezTo>
                    <a:pt x="15" y="5"/>
                    <a:pt x="15" y="5"/>
                    <a:pt x="15" y="5"/>
                  </a:cubicBezTo>
                  <a:cubicBezTo>
                    <a:pt x="15" y="6"/>
                    <a:pt x="15" y="6"/>
                    <a:pt x="15" y="6"/>
                  </a:cubicBezTo>
                  <a:cubicBezTo>
                    <a:pt x="15" y="6"/>
                    <a:pt x="14" y="6"/>
                    <a:pt x="13" y="7"/>
                  </a:cubicBezTo>
                  <a:cubicBezTo>
                    <a:pt x="13" y="7"/>
                    <a:pt x="12" y="7"/>
                    <a:pt x="12" y="7"/>
                  </a:cubicBezTo>
                  <a:cubicBezTo>
                    <a:pt x="12" y="8"/>
                    <a:pt x="12" y="8"/>
                    <a:pt x="12" y="9"/>
                  </a:cubicBezTo>
                  <a:cubicBezTo>
                    <a:pt x="12" y="9"/>
                    <a:pt x="12" y="10"/>
                    <a:pt x="12" y="10"/>
                  </a:cubicBezTo>
                  <a:cubicBezTo>
                    <a:pt x="12" y="12"/>
                    <a:pt x="12" y="12"/>
                    <a:pt x="12" y="12"/>
                  </a:cubicBezTo>
                  <a:cubicBezTo>
                    <a:pt x="18" y="12"/>
                    <a:pt x="18" y="12"/>
                    <a:pt x="18" y="12"/>
                  </a:cubicBezTo>
                  <a:cubicBezTo>
                    <a:pt x="19" y="12"/>
                    <a:pt x="19" y="11"/>
                    <a:pt x="19" y="11"/>
                  </a:cubicBezTo>
                  <a:cubicBezTo>
                    <a:pt x="20" y="11"/>
                    <a:pt x="20" y="11"/>
                    <a:pt x="20" y="11"/>
                  </a:cubicBezTo>
                  <a:cubicBezTo>
                    <a:pt x="20" y="10"/>
                    <a:pt x="20" y="10"/>
                    <a:pt x="20" y="10"/>
                  </a:cubicBezTo>
                  <a:cubicBezTo>
                    <a:pt x="20" y="9"/>
                    <a:pt x="20" y="9"/>
                    <a:pt x="20" y="8"/>
                  </a:cubicBezTo>
                  <a:cubicBezTo>
                    <a:pt x="20" y="8"/>
                    <a:pt x="20" y="7"/>
                    <a:pt x="20" y="7"/>
                  </a:cubicBezTo>
                  <a:cubicBezTo>
                    <a:pt x="20" y="6"/>
                    <a:pt x="20" y="6"/>
                    <a:pt x="20" y="5"/>
                  </a:cubicBezTo>
                  <a:cubicBezTo>
                    <a:pt x="20" y="5"/>
                    <a:pt x="20" y="5"/>
                    <a:pt x="20" y="4"/>
                  </a:cubicBezTo>
                  <a:cubicBezTo>
                    <a:pt x="19" y="4"/>
                    <a:pt x="19" y="4"/>
                    <a:pt x="19" y="4"/>
                  </a:cubicBezTo>
                  <a:cubicBezTo>
                    <a:pt x="19" y="3"/>
                    <a:pt x="18" y="3"/>
                    <a:pt x="17" y="2"/>
                  </a:cubicBezTo>
                  <a:cubicBezTo>
                    <a:pt x="16" y="2"/>
                    <a:pt x="15" y="1"/>
                    <a:pt x="14" y="1"/>
                  </a:cubicBezTo>
                  <a:cubicBezTo>
                    <a:pt x="14" y="0"/>
                    <a:pt x="14" y="0"/>
                    <a:pt x="14" y="0"/>
                  </a:cubicBezTo>
                  <a:cubicBezTo>
                    <a:pt x="21" y="0"/>
                    <a:pt x="21" y="0"/>
                    <a:pt x="21" y="0"/>
                  </a:cubicBezTo>
                  <a:cubicBezTo>
                    <a:pt x="23" y="19"/>
                    <a:pt x="23" y="19"/>
                    <a:pt x="23" y="19"/>
                  </a:cubicBezTo>
                  <a:cubicBezTo>
                    <a:pt x="22" y="20"/>
                    <a:pt x="22" y="20"/>
                    <a:pt x="22" y="20"/>
                  </a:cubicBezTo>
                  <a:cubicBezTo>
                    <a:pt x="22" y="19"/>
                    <a:pt x="22" y="19"/>
                    <a:pt x="22" y="18"/>
                  </a:cubicBezTo>
                  <a:cubicBezTo>
                    <a:pt x="22" y="18"/>
                    <a:pt x="21" y="18"/>
                    <a:pt x="21" y="17"/>
                  </a:cubicBezTo>
                  <a:cubicBezTo>
                    <a:pt x="21" y="17"/>
                    <a:pt x="21" y="17"/>
                    <a:pt x="21" y="17"/>
                  </a:cubicBezTo>
                  <a:cubicBezTo>
                    <a:pt x="20" y="17"/>
                    <a:pt x="20" y="17"/>
                    <a:pt x="20" y="17"/>
                  </a:cubicBezTo>
                  <a:cubicBezTo>
                    <a:pt x="5" y="18"/>
                    <a:pt x="5" y="18"/>
                    <a:pt x="5" y="18"/>
                  </a:cubicBezTo>
                  <a:cubicBezTo>
                    <a:pt x="5" y="18"/>
                    <a:pt x="4" y="19"/>
                    <a:pt x="4" y="19"/>
                  </a:cubicBezTo>
                  <a:cubicBezTo>
                    <a:pt x="4" y="19"/>
                    <a:pt x="4" y="19"/>
                    <a:pt x="4" y="20"/>
                  </a:cubicBezTo>
                  <a:cubicBezTo>
                    <a:pt x="3" y="20"/>
                    <a:pt x="3" y="20"/>
                    <a:pt x="3" y="21"/>
                  </a:cubicBezTo>
                  <a:cubicBezTo>
                    <a:pt x="3" y="21"/>
                    <a:pt x="3" y="21"/>
                    <a:pt x="3" y="22"/>
                  </a:cubicBezTo>
                  <a:cubicBezTo>
                    <a:pt x="2" y="22"/>
                    <a:pt x="2" y="22"/>
                    <a:pt x="2" y="22"/>
                  </a:cubicBezTo>
                  <a:cubicBezTo>
                    <a:pt x="0" y="3"/>
                    <a:pt x="0" y="3"/>
                    <a:pt x="0" y="3"/>
                  </a:cubicBezTo>
                  <a:lnTo>
                    <a:pt x="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userDrawn="1"/>
          </p:nvSpPr>
          <p:spPr bwMode="auto">
            <a:xfrm>
              <a:off x="528589" y="960860"/>
              <a:ext cx="90488" cy="98425"/>
            </a:xfrm>
            <a:custGeom>
              <a:avLst/>
              <a:gdLst>
                <a:gd name="T0" fmla="*/ 24 w 24"/>
                <a:gd name="T1" fmla="*/ 2 h 26"/>
                <a:gd name="T2" fmla="*/ 23 w 24"/>
                <a:gd name="T3" fmla="*/ 10 h 26"/>
                <a:gd name="T4" fmla="*/ 18 w 24"/>
                <a:gd name="T5" fmla="*/ 13 h 26"/>
                <a:gd name="T6" fmla="*/ 12 w 24"/>
                <a:gd name="T7" fmla="*/ 16 h 26"/>
                <a:gd name="T8" fmla="*/ 12 w 24"/>
                <a:gd name="T9" fmla="*/ 17 h 26"/>
                <a:gd name="T10" fmla="*/ 19 w 24"/>
                <a:gd name="T11" fmla="*/ 18 h 26"/>
                <a:gd name="T12" fmla="*/ 20 w 24"/>
                <a:gd name="T13" fmla="*/ 18 h 26"/>
                <a:gd name="T14" fmla="*/ 20 w 24"/>
                <a:gd name="T15" fmla="*/ 17 h 26"/>
                <a:gd name="T16" fmla="*/ 21 w 24"/>
                <a:gd name="T17" fmla="*/ 16 h 26"/>
                <a:gd name="T18" fmla="*/ 21 w 24"/>
                <a:gd name="T19" fmla="*/ 15 h 26"/>
                <a:gd name="T20" fmla="*/ 22 w 24"/>
                <a:gd name="T21" fmla="*/ 15 h 26"/>
                <a:gd name="T22" fmla="*/ 21 w 24"/>
                <a:gd name="T23" fmla="*/ 26 h 26"/>
                <a:gd name="T24" fmla="*/ 20 w 24"/>
                <a:gd name="T25" fmla="*/ 26 h 26"/>
                <a:gd name="T26" fmla="*/ 20 w 24"/>
                <a:gd name="T27" fmla="*/ 25 h 26"/>
                <a:gd name="T28" fmla="*/ 20 w 24"/>
                <a:gd name="T29" fmla="*/ 24 h 26"/>
                <a:gd name="T30" fmla="*/ 19 w 24"/>
                <a:gd name="T31" fmla="*/ 23 h 26"/>
                <a:gd name="T32" fmla="*/ 18 w 24"/>
                <a:gd name="T33" fmla="*/ 23 h 26"/>
                <a:gd name="T34" fmla="*/ 3 w 24"/>
                <a:gd name="T35" fmla="*/ 21 h 26"/>
                <a:gd name="T36" fmla="*/ 3 w 24"/>
                <a:gd name="T37" fmla="*/ 21 h 26"/>
                <a:gd name="T38" fmla="*/ 2 w 24"/>
                <a:gd name="T39" fmla="*/ 21 h 26"/>
                <a:gd name="T40" fmla="*/ 1 w 24"/>
                <a:gd name="T41" fmla="*/ 22 h 26"/>
                <a:gd name="T42" fmla="*/ 1 w 24"/>
                <a:gd name="T43" fmla="*/ 23 h 26"/>
                <a:gd name="T44" fmla="*/ 0 w 24"/>
                <a:gd name="T45" fmla="*/ 23 h 26"/>
                <a:gd name="T46" fmla="*/ 1 w 24"/>
                <a:gd name="T47" fmla="*/ 12 h 26"/>
                <a:gd name="T48" fmla="*/ 3 w 24"/>
                <a:gd name="T49" fmla="*/ 12 h 26"/>
                <a:gd name="T50" fmla="*/ 3 w 24"/>
                <a:gd name="T51" fmla="*/ 13 h 26"/>
                <a:gd name="T52" fmla="*/ 3 w 24"/>
                <a:gd name="T53" fmla="*/ 14 h 26"/>
                <a:gd name="T54" fmla="*/ 3 w 24"/>
                <a:gd name="T55" fmla="*/ 15 h 26"/>
                <a:gd name="T56" fmla="*/ 4 w 24"/>
                <a:gd name="T57" fmla="*/ 15 h 26"/>
                <a:gd name="T58" fmla="*/ 11 w 24"/>
                <a:gd name="T59" fmla="*/ 16 h 26"/>
                <a:gd name="T60" fmla="*/ 11 w 24"/>
                <a:gd name="T61" fmla="*/ 16 h 26"/>
                <a:gd name="T62" fmla="*/ 9 w 24"/>
                <a:gd name="T63" fmla="*/ 13 h 26"/>
                <a:gd name="T64" fmla="*/ 7 w 24"/>
                <a:gd name="T65" fmla="*/ 10 h 26"/>
                <a:gd name="T66" fmla="*/ 5 w 24"/>
                <a:gd name="T67" fmla="*/ 8 h 26"/>
                <a:gd name="T68" fmla="*/ 4 w 24"/>
                <a:gd name="T69" fmla="*/ 7 h 26"/>
                <a:gd name="T70" fmla="*/ 3 w 24"/>
                <a:gd name="T71" fmla="*/ 8 h 26"/>
                <a:gd name="T72" fmla="*/ 3 w 24"/>
                <a:gd name="T73" fmla="*/ 9 h 26"/>
                <a:gd name="T74" fmla="*/ 2 w 24"/>
                <a:gd name="T75" fmla="*/ 9 h 26"/>
                <a:gd name="T76" fmla="*/ 3 w 24"/>
                <a:gd name="T77" fmla="*/ 0 h 26"/>
                <a:gd name="T78" fmla="*/ 4 w 24"/>
                <a:gd name="T79" fmla="*/ 0 h 26"/>
                <a:gd name="T80" fmla="*/ 5 w 24"/>
                <a:gd name="T81" fmla="*/ 3 h 26"/>
                <a:gd name="T82" fmla="*/ 6 w 24"/>
                <a:gd name="T83" fmla="*/ 6 h 26"/>
                <a:gd name="T84" fmla="*/ 8 w 24"/>
                <a:gd name="T85" fmla="*/ 9 h 26"/>
                <a:gd name="T86" fmla="*/ 10 w 24"/>
                <a:gd name="T87" fmla="*/ 12 h 26"/>
                <a:gd name="T88" fmla="*/ 15 w 24"/>
                <a:gd name="T89" fmla="*/ 9 h 26"/>
                <a:gd name="T90" fmla="*/ 20 w 24"/>
                <a:gd name="T91" fmla="*/ 6 h 26"/>
                <a:gd name="T92" fmla="*/ 21 w 24"/>
                <a:gd name="T93" fmla="*/ 5 h 26"/>
                <a:gd name="T94" fmla="*/ 22 w 24"/>
                <a:gd name="T95" fmla="*/ 3 h 26"/>
                <a:gd name="T96" fmla="*/ 23 w 24"/>
                <a:gd name="T97" fmla="*/ 2 h 26"/>
                <a:gd name="T98" fmla="*/ 23 w 24"/>
                <a:gd name="T99" fmla="*/ 2 h 26"/>
                <a:gd name="T100" fmla="*/ 24 w 24"/>
                <a:gd name="T10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6">
                  <a:moveTo>
                    <a:pt x="24" y="2"/>
                  </a:moveTo>
                  <a:cubicBezTo>
                    <a:pt x="23" y="10"/>
                    <a:pt x="23" y="10"/>
                    <a:pt x="23" y="10"/>
                  </a:cubicBezTo>
                  <a:cubicBezTo>
                    <a:pt x="21" y="11"/>
                    <a:pt x="19" y="12"/>
                    <a:pt x="18" y="13"/>
                  </a:cubicBezTo>
                  <a:cubicBezTo>
                    <a:pt x="16" y="14"/>
                    <a:pt x="15" y="15"/>
                    <a:pt x="12" y="16"/>
                  </a:cubicBezTo>
                  <a:cubicBezTo>
                    <a:pt x="12" y="17"/>
                    <a:pt x="12" y="17"/>
                    <a:pt x="12" y="17"/>
                  </a:cubicBezTo>
                  <a:cubicBezTo>
                    <a:pt x="19" y="18"/>
                    <a:pt x="19" y="18"/>
                    <a:pt x="19" y="18"/>
                  </a:cubicBezTo>
                  <a:cubicBezTo>
                    <a:pt x="19" y="18"/>
                    <a:pt x="19" y="18"/>
                    <a:pt x="20" y="18"/>
                  </a:cubicBezTo>
                  <a:cubicBezTo>
                    <a:pt x="20" y="17"/>
                    <a:pt x="20" y="17"/>
                    <a:pt x="20" y="17"/>
                  </a:cubicBezTo>
                  <a:cubicBezTo>
                    <a:pt x="21" y="17"/>
                    <a:pt x="21" y="16"/>
                    <a:pt x="21" y="16"/>
                  </a:cubicBezTo>
                  <a:cubicBezTo>
                    <a:pt x="21" y="16"/>
                    <a:pt x="21" y="15"/>
                    <a:pt x="21" y="15"/>
                  </a:cubicBezTo>
                  <a:cubicBezTo>
                    <a:pt x="22" y="15"/>
                    <a:pt x="22" y="15"/>
                    <a:pt x="22" y="15"/>
                  </a:cubicBezTo>
                  <a:cubicBezTo>
                    <a:pt x="21" y="26"/>
                    <a:pt x="21" y="26"/>
                    <a:pt x="21" y="26"/>
                  </a:cubicBezTo>
                  <a:cubicBezTo>
                    <a:pt x="20" y="26"/>
                    <a:pt x="20" y="26"/>
                    <a:pt x="20" y="26"/>
                  </a:cubicBezTo>
                  <a:cubicBezTo>
                    <a:pt x="20" y="26"/>
                    <a:pt x="20" y="25"/>
                    <a:pt x="20" y="25"/>
                  </a:cubicBezTo>
                  <a:cubicBezTo>
                    <a:pt x="20" y="25"/>
                    <a:pt x="20" y="24"/>
                    <a:pt x="20" y="24"/>
                  </a:cubicBezTo>
                  <a:cubicBezTo>
                    <a:pt x="20" y="24"/>
                    <a:pt x="19" y="23"/>
                    <a:pt x="19" y="23"/>
                  </a:cubicBezTo>
                  <a:cubicBezTo>
                    <a:pt x="19" y="23"/>
                    <a:pt x="19" y="23"/>
                    <a:pt x="18" y="23"/>
                  </a:cubicBezTo>
                  <a:cubicBezTo>
                    <a:pt x="3" y="21"/>
                    <a:pt x="3" y="21"/>
                    <a:pt x="3" y="21"/>
                  </a:cubicBezTo>
                  <a:cubicBezTo>
                    <a:pt x="3" y="21"/>
                    <a:pt x="3" y="21"/>
                    <a:pt x="3" y="21"/>
                  </a:cubicBezTo>
                  <a:cubicBezTo>
                    <a:pt x="2" y="21"/>
                    <a:pt x="2" y="21"/>
                    <a:pt x="2" y="21"/>
                  </a:cubicBezTo>
                  <a:cubicBezTo>
                    <a:pt x="2" y="22"/>
                    <a:pt x="1" y="22"/>
                    <a:pt x="1" y="22"/>
                  </a:cubicBezTo>
                  <a:cubicBezTo>
                    <a:pt x="1" y="23"/>
                    <a:pt x="1" y="23"/>
                    <a:pt x="1" y="23"/>
                  </a:cubicBezTo>
                  <a:cubicBezTo>
                    <a:pt x="0" y="23"/>
                    <a:pt x="0" y="23"/>
                    <a:pt x="0" y="23"/>
                  </a:cubicBezTo>
                  <a:cubicBezTo>
                    <a:pt x="1" y="12"/>
                    <a:pt x="1" y="12"/>
                    <a:pt x="1" y="12"/>
                  </a:cubicBezTo>
                  <a:cubicBezTo>
                    <a:pt x="3" y="12"/>
                    <a:pt x="3" y="12"/>
                    <a:pt x="3" y="12"/>
                  </a:cubicBezTo>
                  <a:cubicBezTo>
                    <a:pt x="3" y="12"/>
                    <a:pt x="3" y="13"/>
                    <a:pt x="3" y="13"/>
                  </a:cubicBezTo>
                  <a:cubicBezTo>
                    <a:pt x="3" y="14"/>
                    <a:pt x="3" y="14"/>
                    <a:pt x="3" y="14"/>
                  </a:cubicBezTo>
                  <a:cubicBezTo>
                    <a:pt x="3" y="15"/>
                    <a:pt x="3" y="15"/>
                    <a:pt x="3" y="15"/>
                  </a:cubicBezTo>
                  <a:cubicBezTo>
                    <a:pt x="3" y="15"/>
                    <a:pt x="4" y="15"/>
                    <a:pt x="4" y="15"/>
                  </a:cubicBezTo>
                  <a:cubicBezTo>
                    <a:pt x="11" y="16"/>
                    <a:pt x="11" y="16"/>
                    <a:pt x="11" y="16"/>
                  </a:cubicBezTo>
                  <a:cubicBezTo>
                    <a:pt x="11" y="16"/>
                    <a:pt x="11" y="16"/>
                    <a:pt x="11" y="16"/>
                  </a:cubicBezTo>
                  <a:cubicBezTo>
                    <a:pt x="11" y="15"/>
                    <a:pt x="10" y="14"/>
                    <a:pt x="9" y="13"/>
                  </a:cubicBezTo>
                  <a:cubicBezTo>
                    <a:pt x="8" y="12"/>
                    <a:pt x="8" y="11"/>
                    <a:pt x="7" y="10"/>
                  </a:cubicBezTo>
                  <a:cubicBezTo>
                    <a:pt x="6" y="9"/>
                    <a:pt x="6" y="9"/>
                    <a:pt x="5" y="8"/>
                  </a:cubicBezTo>
                  <a:cubicBezTo>
                    <a:pt x="5" y="8"/>
                    <a:pt x="4" y="7"/>
                    <a:pt x="4" y="7"/>
                  </a:cubicBezTo>
                  <a:cubicBezTo>
                    <a:pt x="4" y="7"/>
                    <a:pt x="4" y="8"/>
                    <a:pt x="3" y="8"/>
                  </a:cubicBezTo>
                  <a:cubicBezTo>
                    <a:pt x="3" y="8"/>
                    <a:pt x="3" y="9"/>
                    <a:pt x="3" y="9"/>
                  </a:cubicBezTo>
                  <a:cubicBezTo>
                    <a:pt x="2" y="9"/>
                    <a:pt x="2" y="9"/>
                    <a:pt x="2" y="9"/>
                  </a:cubicBezTo>
                  <a:cubicBezTo>
                    <a:pt x="3" y="0"/>
                    <a:pt x="3" y="0"/>
                    <a:pt x="3" y="0"/>
                  </a:cubicBezTo>
                  <a:cubicBezTo>
                    <a:pt x="4" y="0"/>
                    <a:pt x="4" y="0"/>
                    <a:pt x="4" y="0"/>
                  </a:cubicBezTo>
                  <a:cubicBezTo>
                    <a:pt x="4" y="2"/>
                    <a:pt x="4" y="2"/>
                    <a:pt x="5" y="3"/>
                  </a:cubicBezTo>
                  <a:cubicBezTo>
                    <a:pt x="5" y="4"/>
                    <a:pt x="5" y="5"/>
                    <a:pt x="6" y="6"/>
                  </a:cubicBezTo>
                  <a:cubicBezTo>
                    <a:pt x="6" y="7"/>
                    <a:pt x="7" y="8"/>
                    <a:pt x="8" y="9"/>
                  </a:cubicBezTo>
                  <a:cubicBezTo>
                    <a:pt x="8" y="9"/>
                    <a:pt x="9" y="10"/>
                    <a:pt x="10" y="12"/>
                  </a:cubicBezTo>
                  <a:cubicBezTo>
                    <a:pt x="11" y="11"/>
                    <a:pt x="13" y="10"/>
                    <a:pt x="15" y="9"/>
                  </a:cubicBezTo>
                  <a:cubicBezTo>
                    <a:pt x="16" y="8"/>
                    <a:pt x="18" y="7"/>
                    <a:pt x="20" y="6"/>
                  </a:cubicBezTo>
                  <a:cubicBezTo>
                    <a:pt x="21" y="5"/>
                    <a:pt x="21" y="5"/>
                    <a:pt x="21" y="5"/>
                  </a:cubicBezTo>
                  <a:cubicBezTo>
                    <a:pt x="22" y="4"/>
                    <a:pt x="22" y="4"/>
                    <a:pt x="22" y="3"/>
                  </a:cubicBezTo>
                  <a:cubicBezTo>
                    <a:pt x="23" y="3"/>
                    <a:pt x="23" y="3"/>
                    <a:pt x="23" y="2"/>
                  </a:cubicBezTo>
                  <a:cubicBezTo>
                    <a:pt x="23" y="2"/>
                    <a:pt x="23" y="2"/>
                    <a:pt x="23" y="2"/>
                  </a:cubicBezTo>
                  <a:lnTo>
                    <a:pt x="24"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userDrawn="1"/>
          </p:nvSpPr>
          <p:spPr bwMode="auto">
            <a:xfrm>
              <a:off x="558751" y="859260"/>
              <a:ext cx="90488" cy="71438"/>
            </a:xfrm>
            <a:custGeom>
              <a:avLst/>
              <a:gdLst>
                <a:gd name="T0" fmla="*/ 24 w 24"/>
                <a:gd name="T1" fmla="*/ 8 h 19"/>
                <a:gd name="T2" fmla="*/ 20 w 24"/>
                <a:gd name="T3" fmla="*/ 19 h 19"/>
                <a:gd name="T4" fmla="*/ 19 w 24"/>
                <a:gd name="T5" fmla="*/ 18 h 19"/>
                <a:gd name="T6" fmla="*/ 19 w 24"/>
                <a:gd name="T7" fmla="*/ 17 h 19"/>
                <a:gd name="T8" fmla="*/ 19 w 24"/>
                <a:gd name="T9" fmla="*/ 16 h 19"/>
                <a:gd name="T10" fmla="*/ 19 w 24"/>
                <a:gd name="T11" fmla="*/ 15 h 19"/>
                <a:gd name="T12" fmla="*/ 18 w 24"/>
                <a:gd name="T13" fmla="*/ 15 h 19"/>
                <a:gd name="T14" fmla="*/ 4 w 24"/>
                <a:gd name="T15" fmla="*/ 9 h 19"/>
                <a:gd name="T16" fmla="*/ 4 w 24"/>
                <a:gd name="T17" fmla="*/ 9 h 19"/>
                <a:gd name="T18" fmla="*/ 3 w 24"/>
                <a:gd name="T19" fmla="*/ 10 h 19"/>
                <a:gd name="T20" fmla="*/ 2 w 24"/>
                <a:gd name="T21" fmla="*/ 10 h 19"/>
                <a:gd name="T22" fmla="*/ 1 w 24"/>
                <a:gd name="T23" fmla="*/ 11 h 19"/>
                <a:gd name="T24" fmla="*/ 0 w 24"/>
                <a:gd name="T25" fmla="*/ 11 h 19"/>
                <a:gd name="T26" fmla="*/ 5 w 24"/>
                <a:gd name="T27" fmla="*/ 0 h 19"/>
                <a:gd name="T28" fmla="*/ 6 w 24"/>
                <a:gd name="T29" fmla="*/ 1 h 19"/>
                <a:gd name="T30" fmla="*/ 5 w 24"/>
                <a:gd name="T31" fmla="*/ 2 h 19"/>
                <a:gd name="T32" fmla="*/ 5 w 24"/>
                <a:gd name="T33" fmla="*/ 3 h 19"/>
                <a:gd name="T34" fmla="*/ 5 w 24"/>
                <a:gd name="T35" fmla="*/ 4 h 19"/>
                <a:gd name="T36" fmla="*/ 6 w 24"/>
                <a:gd name="T37" fmla="*/ 4 h 19"/>
                <a:gd name="T38" fmla="*/ 20 w 24"/>
                <a:gd name="T39" fmla="*/ 10 h 19"/>
                <a:gd name="T40" fmla="*/ 21 w 24"/>
                <a:gd name="T41" fmla="*/ 10 h 19"/>
                <a:gd name="T42" fmla="*/ 22 w 24"/>
                <a:gd name="T43" fmla="*/ 9 h 19"/>
                <a:gd name="T44" fmla="*/ 22 w 24"/>
                <a:gd name="T45" fmla="*/ 9 h 19"/>
                <a:gd name="T46" fmla="*/ 23 w 24"/>
                <a:gd name="T47" fmla="*/ 8 h 19"/>
                <a:gd name="T48" fmla="*/ 24 w 24"/>
                <a:gd name="T4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24" y="8"/>
                  </a:moveTo>
                  <a:cubicBezTo>
                    <a:pt x="20" y="19"/>
                    <a:pt x="20" y="19"/>
                    <a:pt x="20" y="19"/>
                  </a:cubicBezTo>
                  <a:cubicBezTo>
                    <a:pt x="19" y="18"/>
                    <a:pt x="19" y="18"/>
                    <a:pt x="19" y="18"/>
                  </a:cubicBezTo>
                  <a:cubicBezTo>
                    <a:pt x="19" y="18"/>
                    <a:pt x="19" y="18"/>
                    <a:pt x="19" y="17"/>
                  </a:cubicBezTo>
                  <a:cubicBezTo>
                    <a:pt x="19" y="17"/>
                    <a:pt x="19" y="16"/>
                    <a:pt x="19" y="16"/>
                  </a:cubicBezTo>
                  <a:cubicBezTo>
                    <a:pt x="19" y="16"/>
                    <a:pt x="19" y="15"/>
                    <a:pt x="19" y="15"/>
                  </a:cubicBezTo>
                  <a:cubicBezTo>
                    <a:pt x="19" y="15"/>
                    <a:pt x="19" y="15"/>
                    <a:pt x="18" y="15"/>
                  </a:cubicBezTo>
                  <a:cubicBezTo>
                    <a:pt x="4" y="9"/>
                    <a:pt x="4" y="9"/>
                    <a:pt x="4" y="9"/>
                  </a:cubicBezTo>
                  <a:cubicBezTo>
                    <a:pt x="4" y="9"/>
                    <a:pt x="4" y="9"/>
                    <a:pt x="4" y="9"/>
                  </a:cubicBezTo>
                  <a:cubicBezTo>
                    <a:pt x="3" y="9"/>
                    <a:pt x="3" y="9"/>
                    <a:pt x="3" y="10"/>
                  </a:cubicBezTo>
                  <a:cubicBezTo>
                    <a:pt x="2" y="10"/>
                    <a:pt x="2" y="10"/>
                    <a:pt x="2" y="10"/>
                  </a:cubicBezTo>
                  <a:cubicBezTo>
                    <a:pt x="2" y="11"/>
                    <a:pt x="1" y="11"/>
                    <a:pt x="1" y="11"/>
                  </a:cubicBezTo>
                  <a:cubicBezTo>
                    <a:pt x="0" y="11"/>
                    <a:pt x="0" y="11"/>
                    <a:pt x="0" y="11"/>
                  </a:cubicBezTo>
                  <a:cubicBezTo>
                    <a:pt x="5" y="0"/>
                    <a:pt x="5" y="0"/>
                    <a:pt x="5" y="0"/>
                  </a:cubicBezTo>
                  <a:cubicBezTo>
                    <a:pt x="6" y="1"/>
                    <a:pt x="6" y="1"/>
                    <a:pt x="6" y="1"/>
                  </a:cubicBezTo>
                  <a:cubicBezTo>
                    <a:pt x="6" y="1"/>
                    <a:pt x="5" y="1"/>
                    <a:pt x="5" y="2"/>
                  </a:cubicBezTo>
                  <a:cubicBezTo>
                    <a:pt x="5" y="2"/>
                    <a:pt x="5" y="2"/>
                    <a:pt x="5" y="3"/>
                  </a:cubicBezTo>
                  <a:cubicBezTo>
                    <a:pt x="5" y="3"/>
                    <a:pt x="5" y="3"/>
                    <a:pt x="5" y="4"/>
                  </a:cubicBezTo>
                  <a:cubicBezTo>
                    <a:pt x="6" y="4"/>
                    <a:pt x="6" y="4"/>
                    <a:pt x="6" y="4"/>
                  </a:cubicBezTo>
                  <a:cubicBezTo>
                    <a:pt x="20" y="10"/>
                    <a:pt x="20" y="10"/>
                    <a:pt x="20" y="10"/>
                  </a:cubicBezTo>
                  <a:cubicBezTo>
                    <a:pt x="20" y="10"/>
                    <a:pt x="21" y="10"/>
                    <a:pt x="21" y="10"/>
                  </a:cubicBezTo>
                  <a:cubicBezTo>
                    <a:pt x="21" y="10"/>
                    <a:pt x="22" y="10"/>
                    <a:pt x="22" y="9"/>
                  </a:cubicBezTo>
                  <a:cubicBezTo>
                    <a:pt x="22" y="9"/>
                    <a:pt x="22" y="9"/>
                    <a:pt x="22" y="9"/>
                  </a:cubicBezTo>
                  <a:cubicBezTo>
                    <a:pt x="23" y="8"/>
                    <a:pt x="23" y="8"/>
                    <a:pt x="23" y="8"/>
                  </a:cubicBezTo>
                  <a:lnTo>
                    <a:pt x="24" y="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userDrawn="1"/>
          </p:nvSpPr>
          <p:spPr bwMode="auto">
            <a:xfrm>
              <a:off x="603201" y="725910"/>
              <a:ext cx="112713" cy="122238"/>
            </a:xfrm>
            <a:custGeom>
              <a:avLst/>
              <a:gdLst>
                <a:gd name="T0" fmla="*/ 16 w 30"/>
                <a:gd name="T1" fmla="*/ 0 h 32"/>
                <a:gd name="T2" fmla="*/ 15 w 30"/>
                <a:gd name="T3" fmla="*/ 1 h 32"/>
                <a:gd name="T4" fmla="*/ 15 w 30"/>
                <a:gd name="T5" fmla="*/ 3 h 32"/>
                <a:gd name="T6" fmla="*/ 15 w 30"/>
                <a:gd name="T7" fmla="*/ 4 h 32"/>
                <a:gd name="T8" fmla="*/ 17 w 30"/>
                <a:gd name="T9" fmla="*/ 6 h 32"/>
                <a:gd name="T10" fmla="*/ 30 w 30"/>
                <a:gd name="T11" fmla="*/ 15 h 32"/>
                <a:gd name="T12" fmla="*/ 28 w 30"/>
                <a:gd name="T13" fmla="*/ 17 h 32"/>
                <a:gd name="T14" fmla="*/ 7 w 30"/>
                <a:gd name="T15" fmla="*/ 18 h 32"/>
                <a:gd name="T16" fmla="*/ 15 w 30"/>
                <a:gd name="T17" fmla="*/ 24 h 32"/>
                <a:gd name="T18" fmla="*/ 18 w 30"/>
                <a:gd name="T19" fmla="*/ 25 h 32"/>
                <a:gd name="T20" fmla="*/ 19 w 30"/>
                <a:gd name="T21" fmla="*/ 25 h 32"/>
                <a:gd name="T22" fmla="*/ 21 w 30"/>
                <a:gd name="T23" fmla="*/ 25 h 32"/>
                <a:gd name="T24" fmla="*/ 22 w 30"/>
                <a:gd name="T25" fmla="*/ 24 h 32"/>
                <a:gd name="T26" fmla="*/ 23 w 30"/>
                <a:gd name="T27" fmla="*/ 25 h 32"/>
                <a:gd name="T28" fmla="*/ 17 w 30"/>
                <a:gd name="T29" fmla="*/ 32 h 32"/>
                <a:gd name="T30" fmla="*/ 16 w 30"/>
                <a:gd name="T31" fmla="*/ 31 h 32"/>
                <a:gd name="T32" fmla="*/ 17 w 30"/>
                <a:gd name="T33" fmla="*/ 30 h 32"/>
                <a:gd name="T34" fmla="*/ 17 w 30"/>
                <a:gd name="T35" fmla="*/ 29 h 32"/>
                <a:gd name="T36" fmla="*/ 17 w 30"/>
                <a:gd name="T37" fmla="*/ 27 h 32"/>
                <a:gd name="T38" fmla="*/ 14 w 30"/>
                <a:gd name="T39" fmla="*/ 25 h 32"/>
                <a:gd name="T40" fmla="*/ 6 w 30"/>
                <a:gd name="T41" fmla="*/ 20 h 32"/>
                <a:gd name="T42" fmla="*/ 5 w 30"/>
                <a:gd name="T43" fmla="*/ 19 h 32"/>
                <a:gd name="T44" fmla="*/ 4 w 30"/>
                <a:gd name="T45" fmla="*/ 19 h 32"/>
                <a:gd name="T46" fmla="*/ 2 w 30"/>
                <a:gd name="T47" fmla="*/ 19 h 32"/>
                <a:gd name="T48" fmla="*/ 1 w 30"/>
                <a:gd name="T49" fmla="*/ 20 h 32"/>
                <a:gd name="T50" fmla="*/ 0 w 30"/>
                <a:gd name="T51" fmla="*/ 20 h 32"/>
                <a:gd name="T52" fmla="*/ 5 w 30"/>
                <a:gd name="T53" fmla="*/ 13 h 32"/>
                <a:gd name="T54" fmla="*/ 23 w 30"/>
                <a:gd name="T55" fmla="*/ 12 h 32"/>
                <a:gd name="T56" fmla="*/ 17 w 30"/>
                <a:gd name="T57" fmla="*/ 8 h 32"/>
                <a:gd name="T58" fmla="*/ 14 w 30"/>
                <a:gd name="T59" fmla="*/ 6 h 32"/>
                <a:gd name="T60" fmla="*/ 13 w 30"/>
                <a:gd name="T61" fmla="*/ 6 h 32"/>
                <a:gd name="T62" fmla="*/ 11 w 30"/>
                <a:gd name="T63" fmla="*/ 7 h 32"/>
                <a:gd name="T64" fmla="*/ 10 w 30"/>
                <a:gd name="T65" fmla="*/ 8 h 32"/>
                <a:gd name="T66" fmla="*/ 9 w 30"/>
                <a:gd name="T67" fmla="*/ 7 h 32"/>
                <a:gd name="T68" fmla="*/ 15 w 30"/>
                <a:gd name="T69" fmla="*/ 0 h 32"/>
                <a:gd name="T70" fmla="*/ 16 w 30"/>
                <a:gd name="T7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32">
                  <a:moveTo>
                    <a:pt x="16" y="0"/>
                  </a:moveTo>
                  <a:cubicBezTo>
                    <a:pt x="15" y="1"/>
                    <a:pt x="15" y="1"/>
                    <a:pt x="15" y="1"/>
                  </a:cubicBezTo>
                  <a:cubicBezTo>
                    <a:pt x="15" y="2"/>
                    <a:pt x="15" y="2"/>
                    <a:pt x="15" y="3"/>
                  </a:cubicBezTo>
                  <a:cubicBezTo>
                    <a:pt x="15" y="3"/>
                    <a:pt x="15" y="4"/>
                    <a:pt x="15" y="4"/>
                  </a:cubicBezTo>
                  <a:cubicBezTo>
                    <a:pt x="16" y="5"/>
                    <a:pt x="16" y="5"/>
                    <a:pt x="17" y="6"/>
                  </a:cubicBezTo>
                  <a:cubicBezTo>
                    <a:pt x="30" y="15"/>
                    <a:pt x="30" y="15"/>
                    <a:pt x="30" y="15"/>
                  </a:cubicBezTo>
                  <a:cubicBezTo>
                    <a:pt x="28" y="17"/>
                    <a:pt x="28" y="17"/>
                    <a:pt x="28" y="17"/>
                  </a:cubicBezTo>
                  <a:cubicBezTo>
                    <a:pt x="7" y="18"/>
                    <a:pt x="7" y="18"/>
                    <a:pt x="7" y="18"/>
                  </a:cubicBezTo>
                  <a:cubicBezTo>
                    <a:pt x="15" y="24"/>
                    <a:pt x="15" y="24"/>
                    <a:pt x="15" y="24"/>
                  </a:cubicBezTo>
                  <a:cubicBezTo>
                    <a:pt x="16" y="25"/>
                    <a:pt x="17" y="25"/>
                    <a:pt x="18" y="25"/>
                  </a:cubicBezTo>
                  <a:cubicBezTo>
                    <a:pt x="18" y="26"/>
                    <a:pt x="19" y="26"/>
                    <a:pt x="19" y="25"/>
                  </a:cubicBezTo>
                  <a:cubicBezTo>
                    <a:pt x="20" y="25"/>
                    <a:pt x="20" y="25"/>
                    <a:pt x="21" y="25"/>
                  </a:cubicBezTo>
                  <a:cubicBezTo>
                    <a:pt x="21" y="24"/>
                    <a:pt x="21" y="24"/>
                    <a:pt x="22" y="24"/>
                  </a:cubicBezTo>
                  <a:cubicBezTo>
                    <a:pt x="23" y="25"/>
                    <a:pt x="23" y="25"/>
                    <a:pt x="23" y="25"/>
                  </a:cubicBezTo>
                  <a:cubicBezTo>
                    <a:pt x="17" y="32"/>
                    <a:pt x="17" y="32"/>
                    <a:pt x="17" y="32"/>
                  </a:cubicBezTo>
                  <a:cubicBezTo>
                    <a:pt x="16" y="31"/>
                    <a:pt x="16" y="31"/>
                    <a:pt x="16" y="31"/>
                  </a:cubicBezTo>
                  <a:cubicBezTo>
                    <a:pt x="17" y="31"/>
                    <a:pt x="17" y="30"/>
                    <a:pt x="17" y="30"/>
                  </a:cubicBezTo>
                  <a:cubicBezTo>
                    <a:pt x="17" y="30"/>
                    <a:pt x="17" y="29"/>
                    <a:pt x="17" y="29"/>
                  </a:cubicBezTo>
                  <a:cubicBezTo>
                    <a:pt x="17" y="28"/>
                    <a:pt x="17" y="28"/>
                    <a:pt x="17" y="27"/>
                  </a:cubicBezTo>
                  <a:cubicBezTo>
                    <a:pt x="16" y="27"/>
                    <a:pt x="16" y="26"/>
                    <a:pt x="14" y="25"/>
                  </a:cubicBezTo>
                  <a:cubicBezTo>
                    <a:pt x="6" y="20"/>
                    <a:pt x="6" y="20"/>
                    <a:pt x="6" y="20"/>
                  </a:cubicBezTo>
                  <a:cubicBezTo>
                    <a:pt x="6" y="19"/>
                    <a:pt x="6" y="19"/>
                    <a:pt x="5" y="19"/>
                  </a:cubicBezTo>
                  <a:cubicBezTo>
                    <a:pt x="5" y="19"/>
                    <a:pt x="4" y="19"/>
                    <a:pt x="4" y="19"/>
                  </a:cubicBezTo>
                  <a:cubicBezTo>
                    <a:pt x="3" y="19"/>
                    <a:pt x="3" y="19"/>
                    <a:pt x="2" y="19"/>
                  </a:cubicBezTo>
                  <a:cubicBezTo>
                    <a:pt x="2" y="20"/>
                    <a:pt x="2" y="20"/>
                    <a:pt x="1" y="20"/>
                  </a:cubicBezTo>
                  <a:cubicBezTo>
                    <a:pt x="0" y="20"/>
                    <a:pt x="0" y="20"/>
                    <a:pt x="0" y="20"/>
                  </a:cubicBezTo>
                  <a:cubicBezTo>
                    <a:pt x="5" y="13"/>
                    <a:pt x="5" y="13"/>
                    <a:pt x="5" y="13"/>
                  </a:cubicBezTo>
                  <a:cubicBezTo>
                    <a:pt x="23" y="12"/>
                    <a:pt x="23" y="12"/>
                    <a:pt x="23" y="12"/>
                  </a:cubicBezTo>
                  <a:cubicBezTo>
                    <a:pt x="17" y="8"/>
                    <a:pt x="17" y="8"/>
                    <a:pt x="17" y="8"/>
                  </a:cubicBezTo>
                  <a:cubicBezTo>
                    <a:pt x="16" y="7"/>
                    <a:pt x="15" y="6"/>
                    <a:pt x="14" y="6"/>
                  </a:cubicBezTo>
                  <a:cubicBezTo>
                    <a:pt x="14" y="6"/>
                    <a:pt x="13" y="6"/>
                    <a:pt x="13" y="6"/>
                  </a:cubicBezTo>
                  <a:cubicBezTo>
                    <a:pt x="12" y="6"/>
                    <a:pt x="12" y="6"/>
                    <a:pt x="11" y="7"/>
                  </a:cubicBezTo>
                  <a:cubicBezTo>
                    <a:pt x="11" y="7"/>
                    <a:pt x="11" y="7"/>
                    <a:pt x="10" y="8"/>
                  </a:cubicBezTo>
                  <a:cubicBezTo>
                    <a:pt x="9" y="7"/>
                    <a:pt x="9" y="7"/>
                    <a:pt x="9" y="7"/>
                  </a:cubicBezTo>
                  <a:cubicBezTo>
                    <a:pt x="15" y="0"/>
                    <a:pt x="15" y="0"/>
                    <a:pt x="15" y="0"/>
                  </a:cubicBez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userDrawn="1"/>
          </p:nvSpPr>
          <p:spPr bwMode="auto">
            <a:xfrm>
              <a:off x="715914" y="635422"/>
              <a:ext cx="90488" cy="95250"/>
            </a:xfrm>
            <a:custGeom>
              <a:avLst/>
              <a:gdLst>
                <a:gd name="T0" fmla="*/ 22 w 24"/>
                <a:gd name="T1" fmla="*/ 7 h 25"/>
                <a:gd name="T2" fmla="*/ 21 w 24"/>
                <a:gd name="T3" fmla="*/ 8 h 25"/>
                <a:gd name="T4" fmla="*/ 21 w 24"/>
                <a:gd name="T5" fmla="*/ 8 h 25"/>
                <a:gd name="T6" fmla="*/ 21 w 24"/>
                <a:gd name="T7" fmla="*/ 9 h 25"/>
                <a:gd name="T8" fmla="*/ 21 w 24"/>
                <a:gd name="T9" fmla="*/ 10 h 25"/>
                <a:gd name="T10" fmla="*/ 23 w 24"/>
                <a:gd name="T11" fmla="*/ 12 h 25"/>
                <a:gd name="T12" fmla="*/ 23 w 24"/>
                <a:gd name="T13" fmla="*/ 13 h 25"/>
                <a:gd name="T14" fmla="*/ 24 w 24"/>
                <a:gd name="T15" fmla="*/ 14 h 25"/>
                <a:gd name="T16" fmla="*/ 22 w 24"/>
                <a:gd name="T17" fmla="*/ 18 h 25"/>
                <a:gd name="T18" fmla="*/ 18 w 24"/>
                <a:gd name="T19" fmla="*/ 22 h 25"/>
                <a:gd name="T20" fmla="*/ 14 w 24"/>
                <a:gd name="T21" fmla="*/ 24 h 25"/>
                <a:gd name="T22" fmla="*/ 10 w 24"/>
                <a:gd name="T23" fmla="*/ 25 h 25"/>
                <a:gd name="T24" fmla="*/ 6 w 24"/>
                <a:gd name="T25" fmla="*/ 23 h 25"/>
                <a:gd name="T26" fmla="*/ 3 w 24"/>
                <a:gd name="T27" fmla="*/ 20 h 25"/>
                <a:gd name="T28" fmla="*/ 0 w 24"/>
                <a:gd name="T29" fmla="*/ 16 h 25"/>
                <a:gd name="T30" fmla="*/ 0 w 24"/>
                <a:gd name="T31" fmla="*/ 12 h 25"/>
                <a:gd name="T32" fmla="*/ 1 w 24"/>
                <a:gd name="T33" fmla="*/ 8 h 25"/>
                <a:gd name="T34" fmla="*/ 5 w 24"/>
                <a:gd name="T35" fmla="*/ 4 h 25"/>
                <a:gd name="T36" fmla="*/ 8 w 24"/>
                <a:gd name="T37" fmla="*/ 2 h 25"/>
                <a:gd name="T38" fmla="*/ 10 w 24"/>
                <a:gd name="T39" fmla="*/ 2 h 25"/>
                <a:gd name="T40" fmla="*/ 10 w 24"/>
                <a:gd name="T41" fmla="*/ 0 h 25"/>
                <a:gd name="T42" fmla="*/ 11 w 24"/>
                <a:gd name="T43" fmla="*/ 0 h 25"/>
                <a:gd name="T44" fmla="*/ 16 w 24"/>
                <a:gd name="T45" fmla="*/ 5 h 25"/>
                <a:gd name="T46" fmla="*/ 15 w 24"/>
                <a:gd name="T47" fmla="*/ 6 h 25"/>
                <a:gd name="T48" fmla="*/ 10 w 24"/>
                <a:gd name="T49" fmla="*/ 4 h 25"/>
                <a:gd name="T50" fmla="*/ 6 w 24"/>
                <a:gd name="T51" fmla="*/ 5 h 25"/>
                <a:gd name="T52" fmla="*/ 4 w 24"/>
                <a:gd name="T53" fmla="*/ 10 h 25"/>
                <a:gd name="T54" fmla="*/ 7 w 24"/>
                <a:gd name="T55" fmla="*/ 16 h 25"/>
                <a:gd name="T56" fmla="*/ 13 w 24"/>
                <a:gd name="T57" fmla="*/ 21 h 25"/>
                <a:gd name="T58" fmla="*/ 18 w 24"/>
                <a:gd name="T59" fmla="*/ 20 h 25"/>
                <a:gd name="T60" fmla="*/ 19 w 24"/>
                <a:gd name="T61" fmla="*/ 18 h 25"/>
                <a:gd name="T62" fmla="*/ 20 w 24"/>
                <a:gd name="T63" fmla="*/ 17 h 25"/>
                <a:gd name="T64" fmla="*/ 17 w 24"/>
                <a:gd name="T65" fmla="*/ 13 h 25"/>
                <a:gd name="T66" fmla="*/ 17 w 24"/>
                <a:gd name="T67" fmla="*/ 13 h 25"/>
                <a:gd name="T68" fmla="*/ 16 w 24"/>
                <a:gd name="T69" fmla="*/ 13 h 25"/>
                <a:gd name="T70" fmla="*/ 14 w 24"/>
                <a:gd name="T71" fmla="*/ 13 h 25"/>
                <a:gd name="T72" fmla="*/ 13 w 24"/>
                <a:gd name="T73" fmla="*/ 14 h 25"/>
                <a:gd name="T74" fmla="*/ 13 w 24"/>
                <a:gd name="T75" fmla="*/ 13 h 25"/>
                <a:gd name="T76" fmla="*/ 21 w 24"/>
                <a:gd name="T77" fmla="*/ 6 h 25"/>
                <a:gd name="T78" fmla="*/ 22 w 24"/>
                <a:gd name="T79"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25">
                  <a:moveTo>
                    <a:pt x="22" y="7"/>
                  </a:moveTo>
                  <a:cubicBezTo>
                    <a:pt x="22" y="7"/>
                    <a:pt x="22" y="7"/>
                    <a:pt x="21" y="8"/>
                  </a:cubicBezTo>
                  <a:cubicBezTo>
                    <a:pt x="21" y="8"/>
                    <a:pt x="21" y="8"/>
                    <a:pt x="21" y="8"/>
                  </a:cubicBezTo>
                  <a:cubicBezTo>
                    <a:pt x="21" y="9"/>
                    <a:pt x="21" y="9"/>
                    <a:pt x="21" y="9"/>
                  </a:cubicBezTo>
                  <a:cubicBezTo>
                    <a:pt x="21" y="10"/>
                    <a:pt x="21" y="10"/>
                    <a:pt x="21" y="10"/>
                  </a:cubicBezTo>
                  <a:cubicBezTo>
                    <a:pt x="23" y="12"/>
                    <a:pt x="23" y="12"/>
                    <a:pt x="23" y="12"/>
                  </a:cubicBezTo>
                  <a:cubicBezTo>
                    <a:pt x="23" y="12"/>
                    <a:pt x="23" y="13"/>
                    <a:pt x="23" y="13"/>
                  </a:cubicBezTo>
                  <a:cubicBezTo>
                    <a:pt x="24" y="13"/>
                    <a:pt x="24" y="13"/>
                    <a:pt x="24" y="14"/>
                  </a:cubicBezTo>
                  <a:cubicBezTo>
                    <a:pt x="24" y="15"/>
                    <a:pt x="23" y="16"/>
                    <a:pt x="22" y="18"/>
                  </a:cubicBezTo>
                  <a:cubicBezTo>
                    <a:pt x="21" y="19"/>
                    <a:pt x="19" y="21"/>
                    <a:pt x="18" y="22"/>
                  </a:cubicBezTo>
                  <a:cubicBezTo>
                    <a:pt x="17" y="23"/>
                    <a:pt x="16" y="23"/>
                    <a:pt x="14" y="24"/>
                  </a:cubicBezTo>
                  <a:cubicBezTo>
                    <a:pt x="13" y="24"/>
                    <a:pt x="12" y="25"/>
                    <a:pt x="10" y="25"/>
                  </a:cubicBezTo>
                  <a:cubicBezTo>
                    <a:pt x="9" y="24"/>
                    <a:pt x="8" y="24"/>
                    <a:pt x="6" y="23"/>
                  </a:cubicBezTo>
                  <a:cubicBezTo>
                    <a:pt x="5" y="23"/>
                    <a:pt x="4" y="22"/>
                    <a:pt x="3" y="20"/>
                  </a:cubicBezTo>
                  <a:cubicBezTo>
                    <a:pt x="2" y="19"/>
                    <a:pt x="1" y="18"/>
                    <a:pt x="0" y="16"/>
                  </a:cubicBezTo>
                  <a:cubicBezTo>
                    <a:pt x="0" y="15"/>
                    <a:pt x="0" y="13"/>
                    <a:pt x="0" y="12"/>
                  </a:cubicBezTo>
                  <a:cubicBezTo>
                    <a:pt x="0" y="10"/>
                    <a:pt x="1" y="9"/>
                    <a:pt x="1" y="8"/>
                  </a:cubicBezTo>
                  <a:cubicBezTo>
                    <a:pt x="2" y="6"/>
                    <a:pt x="3" y="5"/>
                    <a:pt x="5" y="4"/>
                  </a:cubicBezTo>
                  <a:cubicBezTo>
                    <a:pt x="6" y="3"/>
                    <a:pt x="7" y="3"/>
                    <a:pt x="8" y="2"/>
                  </a:cubicBezTo>
                  <a:cubicBezTo>
                    <a:pt x="9" y="2"/>
                    <a:pt x="9" y="2"/>
                    <a:pt x="10" y="2"/>
                  </a:cubicBezTo>
                  <a:cubicBezTo>
                    <a:pt x="10" y="0"/>
                    <a:pt x="10" y="0"/>
                    <a:pt x="10" y="0"/>
                  </a:cubicBezTo>
                  <a:cubicBezTo>
                    <a:pt x="11" y="0"/>
                    <a:pt x="11" y="0"/>
                    <a:pt x="11" y="0"/>
                  </a:cubicBezTo>
                  <a:cubicBezTo>
                    <a:pt x="16" y="5"/>
                    <a:pt x="16" y="5"/>
                    <a:pt x="16" y="5"/>
                  </a:cubicBezTo>
                  <a:cubicBezTo>
                    <a:pt x="15" y="6"/>
                    <a:pt x="15" y="6"/>
                    <a:pt x="15" y="6"/>
                  </a:cubicBezTo>
                  <a:cubicBezTo>
                    <a:pt x="13" y="5"/>
                    <a:pt x="11" y="4"/>
                    <a:pt x="10" y="4"/>
                  </a:cubicBezTo>
                  <a:cubicBezTo>
                    <a:pt x="8" y="4"/>
                    <a:pt x="7" y="4"/>
                    <a:pt x="6" y="5"/>
                  </a:cubicBezTo>
                  <a:cubicBezTo>
                    <a:pt x="4" y="6"/>
                    <a:pt x="4" y="8"/>
                    <a:pt x="4" y="10"/>
                  </a:cubicBezTo>
                  <a:cubicBezTo>
                    <a:pt x="4" y="12"/>
                    <a:pt x="5" y="14"/>
                    <a:pt x="7" y="16"/>
                  </a:cubicBezTo>
                  <a:cubicBezTo>
                    <a:pt x="9" y="19"/>
                    <a:pt x="11" y="20"/>
                    <a:pt x="13" y="21"/>
                  </a:cubicBezTo>
                  <a:cubicBezTo>
                    <a:pt x="15" y="22"/>
                    <a:pt x="16" y="21"/>
                    <a:pt x="18" y="20"/>
                  </a:cubicBezTo>
                  <a:cubicBezTo>
                    <a:pt x="18" y="20"/>
                    <a:pt x="19" y="19"/>
                    <a:pt x="19" y="18"/>
                  </a:cubicBezTo>
                  <a:cubicBezTo>
                    <a:pt x="20" y="18"/>
                    <a:pt x="20" y="17"/>
                    <a:pt x="20" y="17"/>
                  </a:cubicBezTo>
                  <a:cubicBezTo>
                    <a:pt x="17" y="13"/>
                    <a:pt x="17" y="13"/>
                    <a:pt x="17" y="13"/>
                  </a:cubicBezTo>
                  <a:cubicBezTo>
                    <a:pt x="17" y="13"/>
                    <a:pt x="17" y="13"/>
                    <a:pt x="17" y="13"/>
                  </a:cubicBezTo>
                  <a:cubicBezTo>
                    <a:pt x="16" y="13"/>
                    <a:pt x="16" y="13"/>
                    <a:pt x="16" y="13"/>
                  </a:cubicBezTo>
                  <a:cubicBezTo>
                    <a:pt x="15" y="13"/>
                    <a:pt x="15" y="13"/>
                    <a:pt x="14" y="13"/>
                  </a:cubicBezTo>
                  <a:cubicBezTo>
                    <a:pt x="14" y="13"/>
                    <a:pt x="14" y="14"/>
                    <a:pt x="13" y="14"/>
                  </a:cubicBezTo>
                  <a:cubicBezTo>
                    <a:pt x="13" y="13"/>
                    <a:pt x="13" y="13"/>
                    <a:pt x="13" y="13"/>
                  </a:cubicBezTo>
                  <a:cubicBezTo>
                    <a:pt x="21" y="6"/>
                    <a:pt x="21" y="6"/>
                    <a:pt x="21" y="6"/>
                  </a:cubicBezTo>
                  <a:lnTo>
                    <a:pt x="22"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userDrawn="1"/>
          </p:nvSpPr>
          <p:spPr bwMode="auto">
            <a:xfrm>
              <a:off x="893714" y="536997"/>
              <a:ext cx="88900" cy="95250"/>
            </a:xfrm>
            <a:custGeom>
              <a:avLst/>
              <a:gdLst>
                <a:gd name="T0" fmla="*/ 24 w 24"/>
                <a:gd name="T1" fmla="*/ 1 h 25"/>
                <a:gd name="T2" fmla="*/ 23 w 24"/>
                <a:gd name="T3" fmla="*/ 2 h 25"/>
                <a:gd name="T4" fmla="*/ 22 w 24"/>
                <a:gd name="T5" fmla="*/ 3 h 25"/>
                <a:gd name="T6" fmla="*/ 21 w 24"/>
                <a:gd name="T7" fmla="*/ 4 h 25"/>
                <a:gd name="T8" fmla="*/ 22 w 24"/>
                <a:gd name="T9" fmla="*/ 7 h 25"/>
                <a:gd name="T10" fmla="*/ 24 w 24"/>
                <a:gd name="T11" fmla="*/ 15 h 25"/>
                <a:gd name="T12" fmla="*/ 23 w 24"/>
                <a:gd name="T13" fmla="*/ 21 h 25"/>
                <a:gd name="T14" fmla="*/ 17 w 24"/>
                <a:gd name="T15" fmla="*/ 24 h 25"/>
                <a:gd name="T16" fmla="*/ 10 w 24"/>
                <a:gd name="T17" fmla="*/ 24 h 25"/>
                <a:gd name="T18" fmla="*/ 6 w 24"/>
                <a:gd name="T19" fmla="*/ 19 h 25"/>
                <a:gd name="T20" fmla="*/ 4 w 24"/>
                <a:gd name="T21" fmla="*/ 9 h 25"/>
                <a:gd name="T22" fmla="*/ 3 w 24"/>
                <a:gd name="T23" fmla="*/ 8 h 25"/>
                <a:gd name="T24" fmla="*/ 2 w 24"/>
                <a:gd name="T25" fmla="*/ 8 h 25"/>
                <a:gd name="T26" fmla="*/ 1 w 24"/>
                <a:gd name="T27" fmla="*/ 8 h 25"/>
                <a:gd name="T28" fmla="*/ 0 w 24"/>
                <a:gd name="T29" fmla="*/ 8 h 25"/>
                <a:gd name="T30" fmla="*/ 0 w 24"/>
                <a:gd name="T31" fmla="*/ 7 h 25"/>
                <a:gd name="T32" fmla="*/ 11 w 24"/>
                <a:gd name="T33" fmla="*/ 4 h 25"/>
                <a:gd name="T34" fmla="*/ 11 w 24"/>
                <a:gd name="T35" fmla="*/ 5 h 25"/>
                <a:gd name="T36" fmla="*/ 10 w 24"/>
                <a:gd name="T37" fmla="*/ 5 h 25"/>
                <a:gd name="T38" fmla="*/ 9 w 24"/>
                <a:gd name="T39" fmla="*/ 6 h 25"/>
                <a:gd name="T40" fmla="*/ 9 w 24"/>
                <a:gd name="T41" fmla="*/ 7 h 25"/>
                <a:gd name="T42" fmla="*/ 9 w 24"/>
                <a:gd name="T43" fmla="*/ 8 h 25"/>
                <a:gd name="T44" fmla="*/ 11 w 24"/>
                <a:gd name="T45" fmla="*/ 18 h 25"/>
                <a:gd name="T46" fmla="*/ 14 w 24"/>
                <a:gd name="T47" fmla="*/ 22 h 25"/>
                <a:gd name="T48" fmla="*/ 18 w 24"/>
                <a:gd name="T49" fmla="*/ 22 h 25"/>
                <a:gd name="T50" fmla="*/ 22 w 24"/>
                <a:gd name="T51" fmla="*/ 20 h 25"/>
                <a:gd name="T52" fmla="*/ 22 w 24"/>
                <a:gd name="T53" fmla="*/ 15 h 25"/>
                <a:gd name="T54" fmla="*/ 20 w 24"/>
                <a:gd name="T55" fmla="*/ 8 h 25"/>
                <a:gd name="T56" fmla="*/ 19 w 24"/>
                <a:gd name="T57" fmla="*/ 5 h 25"/>
                <a:gd name="T58" fmla="*/ 18 w 24"/>
                <a:gd name="T59" fmla="*/ 4 h 25"/>
                <a:gd name="T60" fmla="*/ 17 w 24"/>
                <a:gd name="T61" fmla="*/ 4 h 25"/>
                <a:gd name="T62" fmla="*/ 15 w 24"/>
                <a:gd name="T63" fmla="*/ 4 h 25"/>
                <a:gd name="T64" fmla="*/ 15 w 24"/>
                <a:gd name="T65" fmla="*/ 3 h 25"/>
                <a:gd name="T66" fmla="*/ 24 w 24"/>
                <a:gd name="T67" fmla="*/ 0 h 25"/>
                <a:gd name="T68" fmla="*/ 24 w 24"/>
                <a:gd name="T6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25">
                  <a:moveTo>
                    <a:pt x="24" y="1"/>
                  </a:moveTo>
                  <a:cubicBezTo>
                    <a:pt x="24" y="2"/>
                    <a:pt x="23" y="2"/>
                    <a:pt x="23" y="2"/>
                  </a:cubicBezTo>
                  <a:cubicBezTo>
                    <a:pt x="22" y="2"/>
                    <a:pt x="22" y="3"/>
                    <a:pt x="22" y="3"/>
                  </a:cubicBezTo>
                  <a:cubicBezTo>
                    <a:pt x="21" y="3"/>
                    <a:pt x="21" y="4"/>
                    <a:pt x="21" y="4"/>
                  </a:cubicBezTo>
                  <a:cubicBezTo>
                    <a:pt x="21" y="5"/>
                    <a:pt x="21" y="6"/>
                    <a:pt x="22" y="7"/>
                  </a:cubicBezTo>
                  <a:cubicBezTo>
                    <a:pt x="24" y="15"/>
                    <a:pt x="24" y="15"/>
                    <a:pt x="24" y="15"/>
                  </a:cubicBezTo>
                  <a:cubicBezTo>
                    <a:pt x="24" y="17"/>
                    <a:pt x="24" y="19"/>
                    <a:pt x="23" y="21"/>
                  </a:cubicBezTo>
                  <a:cubicBezTo>
                    <a:pt x="22" y="22"/>
                    <a:pt x="20" y="24"/>
                    <a:pt x="17" y="24"/>
                  </a:cubicBezTo>
                  <a:cubicBezTo>
                    <a:pt x="15" y="25"/>
                    <a:pt x="12" y="25"/>
                    <a:pt x="10" y="24"/>
                  </a:cubicBezTo>
                  <a:cubicBezTo>
                    <a:pt x="8" y="23"/>
                    <a:pt x="7" y="22"/>
                    <a:pt x="6" y="19"/>
                  </a:cubicBezTo>
                  <a:cubicBezTo>
                    <a:pt x="4" y="9"/>
                    <a:pt x="4" y="9"/>
                    <a:pt x="4" y="9"/>
                  </a:cubicBezTo>
                  <a:cubicBezTo>
                    <a:pt x="3" y="9"/>
                    <a:pt x="3" y="8"/>
                    <a:pt x="3" y="8"/>
                  </a:cubicBezTo>
                  <a:cubicBezTo>
                    <a:pt x="3" y="8"/>
                    <a:pt x="3" y="8"/>
                    <a:pt x="2" y="8"/>
                  </a:cubicBezTo>
                  <a:cubicBezTo>
                    <a:pt x="2" y="8"/>
                    <a:pt x="2" y="8"/>
                    <a:pt x="1" y="8"/>
                  </a:cubicBezTo>
                  <a:cubicBezTo>
                    <a:pt x="1" y="8"/>
                    <a:pt x="1" y="8"/>
                    <a:pt x="0" y="8"/>
                  </a:cubicBezTo>
                  <a:cubicBezTo>
                    <a:pt x="0" y="7"/>
                    <a:pt x="0" y="7"/>
                    <a:pt x="0" y="7"/>
                  </a:cubicBezTo>
                  <a:cubicBezTo>
                    <a:pt x="11" y="4"/>
                    <a:pt x="11" y="4"/>
                    <a:pt x="11" y="4"/>
                  </a:cubicBezTo>
                  <a:cubicBezTo>
                    <a:pt x="11" y="5"/>
                    <a:pt x="11" y="5"/>
                    <a:pt x="11" y="5"/>
                  </a:cubicBezTo>
                  <a:cubicBezTo>
                    <a:pt x="11" y="5"/>
                    <a:pt x="10" y="5"/>
                    <a:pt x="10" y="5"/>
                  </a:cubicBezTo>
                  <a:cubicBezTo>
                    <a:pt x="10" y="5"/>
                    <a:pt x="9" y="6"/>
                    <a:pt x="9" y="6"/>
                  </a:cubicBezTo>
                  <a:cubicBezTo>
                    <a:pt x="9" y="6"/>
                    <a:pt x="9" y="6"/>
                    <a:pt x="9" y="7"/>
                  </a:cubicBezTo>
                  <a:cubicBezTo>
                    <a:pt x="9" y="7"/>
                    <a:pt x="9" y="7"/>
                    <a:pt x="9" y="8"/>
                  </a:cubicBezTo>
                  <a:cubicBezTo>
                    <a:pt x="11" y="18"/>
                    <a:pt x="11" y="18"/>
                    <a:pt x="11" y="18"/>
                  </a:cubicBezTo>
                  <a:cubicBezTo>
                    <a:pt x="12" y="20"/>
                    <a:pt x="13" y="21"/>
                    <a:pt x="14" y="22"/>
                  </a:cubicBezTo>
                  <a:cubicBezTo>
                    <a:pt x="15" y="22"/>
                    <a:pt x="16" y="23"/>
                    <a:pt x="18" y="22"/>
                  </a:cubicBezTo>
                  <a:cubicBezTo>
                    <a:pt x="20" y="22"/>
                    <a:pt x="21" y="21"/>
                    <a:pt x="22" y="20"/>
                  </a:cubicBezTo>
                  <a:cubicBezTo>
                    <a:pt x="22" y="18"/>
                    <a:pt x="22" y="17"/>
                    <a:pt x="22" y="15"/>
                  </a:cubicBezTo>
                  <a:cubicBezTo>
                    <a:pt x="20" y="8"/>
                    <a:pt x="20" y="8"/>
                    <a:pt x="20" y="8"/>
                  </a:cubicBezTo>
                  <a:cubicBezTo>
                    <a:pt x="20" y="7"/>
                    <a:pt x="19" y="6"/>
                    <a:pt x="19" y="5"/>
                  </a:cubicBezTo>
                  <a:cubicBezTo>
                    <a:pt x="19" y="5"/>
                    <a:pt x="18" y="4"/>
                    <a:pt x="18" y="4"/>
                  </a:cubicBezTo>
                  <a:cubicBezTo>
                    <a:pt x="18" y="4"/>
                    <a:pt x="17" y="4"/>
                    <a:pt x="17" y="4"/>
                  </a:cubicBezTo>
                  <a:cubicBezTo>
                    <a:pt x="16" y="4"/>
                    <a:pt x="15" y="4"/>
                    <a:pt x="15" y="4"/>
                  </a:cubicBezTo>
                  <a:cubicBezTo>
                    <a:pt x="15" y="3"/>
                    <a:pt x="15" y="3"/>
                    <a:pt x="15" y="3"/>
                  </a:cubicBezTo>
                  <a:cubicBezTo>
                    <a:pt x="24" y="0"/>
                    <a:pt x="24" y="0"/>
                    <a:pt x="24" y="0"/>
                  </a:cubicBezTo>
                  <a:lnTo>
                    <a:pt x="24" y="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p:cNvSpPr>
            <p:nvPr userDrawn="1"/>
          </p:nvSpPr>
          <p:spPr bwMode="auto">
            <a:xfrm>
              <a:off x="1039764" y="529060"/>
              <a:ext cx="93663" cy="84138"/>
            </a:xfrm>
            <a:custGeom>
              <a:avLst/>
              <a:gdLst>
                <a:gd name="T0" fmla="*/ 25 w 25"/>
                <a:gd name="T1" fmla="*/ 2 h 22"/>
                <a:gd name="T2" fmla="*/ 24 w 25"/>
                <a:gd name="T3" fmla="*/ 2 h 22"/>
                <a:gd name="T4" fmla="*/ 22 w 25"/>
                <a:gd name="T5" fmla="*/ 3 h 22"/>
                <a:gd name="T6" fmla="*/ 21 w 25"/>
                <a:gd name="T7" fmla="*/ 4 h 22"/>
                <a:gd name="T8" fmla="*/ 21 w 25"/>
                <a:gd name="T9" fmla="*/ 7 h 22"/>
                <a:gd name="T10" fmla="*/ 21 w 25"/>
                <a:gd name="T11" fmla="*/ 22 h 22"/>
                <a:gd name="T12" fmla="*/ 18 w 25"/>
                <a:gd name="T13" fmla="*/ 22 h 22"/>
                <a:gd name="T14" fmla="*/ 5 w 25"/>
                <a:gd name="T15" fmla="*/ 5 h 22"/>
                <a:gd name="T16" fmla="*/ 5 w 25"/>
                <a:gd name="T17" fmla="*/ 15 h 22"/>
                <a:gd name="T18" fmla="*/ 5 w 25"/>
                <a:gd name="T19" fmla="*/ 18 h 22"/>
                <a:gd name="T20" fmla="*/ 6 w 25"/>
                <a:gd name="T21" fmla="*/ 20 h 22"/>
                <a:gd name="T22" fmla="*/ 7 w 25"/>
                <a:gd name="T23" fmla="*/ 20 h 22"/>
                <a:gd name="T24" fmla="*/ 9 w 25"/>
                <a:gd name="T25" fmla="*/ 21 h 22"/>
                <a:gd name="T26" fmla="*/ 9 w 25"/>
                <a:gd name="T27" fmla="*/ 22 h 22"/>
                <a:gd name="T28" fmla="*/ 0 w 25"/>
                <a:gd name="T29" fmla="*/ 22 h 22"/>
                <a:gd name="T30" fmla="*/ 0 w 25"/>
                <a:gd name="T31" fmla="*/ 20 h 22"/>
                <a:gd name="T32" fmla="*/ 1 w 25"/>
                <a:gd name="T33" fmla="*/ 20 h 22"/>
                <a:gd name="T34" fmla="*/ 2 w 25"/>
                <a:gd name="T35" fmla="*/ 20 h 22"/>
                <a:gd name="T36" fmla="*/ 3 w 25"/>
                <a:gd name="T37" fmla="*/ 18 h 22"/>
                <a:gd name="T38" fmla="*/ 3 w 25"/>
                <a:gd name="T39" fmla="*/ 15 h 22"/>
                <a:gd name="T40" fmla="*/ 4 w 25"/>
                <a:gd name="T41" fmla="*/ 5 h 22"/>
                <a:gd name="T42" fmla="*/ 3 w 25"/>
                <a:gd name="T43" fmla="*/ 4 h 22"/>
                <a:gd name="T44" fmla="*/ 3 w 25"/>
                <a:gd name="T45" fmla="*/ 3 h 22"/>
                <a:gd name="T46" fmla="*/ 2 w 25"/>
                <a:gd name="T47" fmla="*/ 2 h 22"/>
                <a:gd name="T48" fmla="*/ 0 w 25"/>
                <a:gd name="T49" fmla="*/ 2 h 22"/>
                <a:gd name="T50" fmla="*/ 0 w 25"/>
                <a:gd name="T51" fmla="*/ 0 h 22"/>
                <a:gd name="T52" fmla="*/ 8 w 25"/>
                <a:gd name="T53" fmla="*/ 1 h 22"/>
                <a:gd name="T54" fmla="*/ 19 w 25"/>
                <a:gd name="T55" fmla="*/ 15 h 22"/>
                <a:gd name="T56" fmla="*/ 19 w 25"/>
                <a:gd name="T57" fmla="*/ 7 h 22"/>
                <a:gd name="T58" fmla="*/ 19 w 25"/>
                <a:gd name="T59" fmla="*/ 4 h 22"/>
                <a:gd name="T60" fmla="*/ 18 w 25"/>
                <a:gd name="T61" fmla="*/ 3 h 22"/>
                <a:gd name="T62" fmla="*/ 17 w 25"/>
                <a:gd name="T63" fmla="*/ 2 h 22"/>
                <a:gd name="T64" fmla="*/ 16 w 25"/>
                <a:gd name="T65" fmla="*/ 2 h 22"/>
                <a:gd name="T66" fmla="*/ 16 w 25"/>
                <a:gd name="T67" fmla="*/ 1 h 22"/>
                <a:gd name="T68" fmla="*/ 25 w 25"/>
                <a:gd name="T69" fmla="*/ 1 h 22"/>
                <a:gd name="T70" fmla="*/ 25 w 25"/>
                <a:gd name="T7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 h="22">
                  <a:moveTo>
                    <a:pt x="25" y="2"/>
                  </a:moveTo>
                  <a:cubicBezTo>
                    <a:pt x="24" y="2"/>
                    <a:pt x="24" y="2"/>
                    <a:pt x="24" y="2"/>
                  </a:cubicBezTo>
                  <a:cubicBezTo>
                    <a:pt x="23" y="2"/>
                    <a:pt x="23" y="2"/>
                    <a:pt x="22" y="3"/>
                  </a:cubicBezTo>
                  <a:cubicBezTo>
                    <a:pt x="22" y="3"/>
                    <a:pt x="22" y="3"/>
                    <a:pt x="21" y="4"/>
                  </a:cubicBezTo>
                  <a:cubicBezTo>
                    <a:pt x="21" y="5"/>
                    <a:pt x="21" y="6"/>
                    <a:pt x="21" y="7"/>
                  </a:cubicBezTo>
                  <a:cubicBezTo>
                    <a:pt x="21" y="22"/>
                    <a:pt x="21" y="22"/>
                    <a:pt x="21" y="22"/>
                  </a:cubicBezTo>
                  <a:cubicBezTo>
                    <a:pt x="18" y="22"/>
                    <a:pt x="18" y="22"/>
                    <a:pt x="18" y="22"/>
                  </a:cubicBezTo>
                  <a:cubicBezTo>
                    <a:pt x="5" y="5"/>
                    <a:pt x="5" y="5"/>
                    <a:pt x="5" y="5"/>
                  </a:cubicBezTo>
                  <a:cubicBezTo>
                    <a:pt x="5" y="15"/>
                    <a:pt x="5" y="15"/>
                    <a:pt x="5" y="15"/>
                  </a:cubicBezTo>
                  <a:cubicBezTo>
                    <a:pt x="5" y="17"/>
                    <a:pt x="5" y="18"/>
                    <a:pt x="5" y="18"/>
                  </a:cubicBezTo>
                  <a:cubicBezTo>
                    <a:pt x="6" y="19"/>
                    <a:pt x="6" y="19"/>
                    <a:pt x="6" y="20"/>
                  </a:cubicBezTo>
                  <a:cubicBezTo>
                    <a:pt x="6" y="20"/>
                    <a:pt x="7" y="20"/>
                    <a:pt x="7" y="20"/>
                  </a:cubicBezTo>
                  <a:cubicBezTo>
                    <a:pt x="8" y="20"/>
                    <a:pt x="9" y="20"/>
                    <a:pt x="9" y="21"/>
                  </a:cubicBezTo>
                  <a:cubicBezTo>
                    <a:pt x="9" y="22"/>
                    <a:pt x="9" y="22"/>
                    <a:pt x="9" y="22"/>
                  </a:cubicBezTo>
                  <a:cubicBezTo>
                    <a:pt x="0" y="22"/>
                    <a:pt x="0" y="22"/>
                    <a:pt x="0" y="22"/>
                  </a:cubicBezTo>
                  <a:cubicBezTo>
                    <a:pt x="0" y="20"/>
                    <a:pt x="0" y="20"/>
                    <a:pt x="0" y="20"/>
                  </a:cubicBezTo>
                  <a:cubicBezTo>
                    <a:pt x="0" y="20"/>
                    <a:pt x="1" y="20"/>
                    <a:pt x="1" y="20"/>
                  </a:cubicBezTo>
                  <a:cubicBezTo>
                    <a:pt x="2" y="20"/>
                    <a:pt x="2" y="20"/>
                    <a:pt x="2" y="20"/>
                  </a:cubicBezTo>
                  <a:cubicBezTo>
                    <a:pt x="3" y="19"/>
                    <a:pt x="3" y="19"/>
                    <a:pt x="3" y="18"/>
                  </a:cubicBezTo>
                  <a:cubicBezTo>
                    <a:pt x="3" y="18"/>
                    <a:pt x="3" y="17"/>
                    <a:pt x="3" y="15"/>
                  </a:cubicBezTo>
                  <a:cubicBezTo>
                    <a:pt x="4" y="5"/>
                    <a:pt x="4" y="5"/>
                    <a:pt x="4" y="5"/>
                  </a:cubicBezTo>
                  <a:cubicBezTo>
                    <a:pt x="4" y="5"/>
                    <a:pt x="4" y="5"/>
                    <a:pt x="3" y="4"/>
                  </a:cubicBezTo>
                  <a:cubicBezTo>
                    <a:pt x="3" y="4"/>
                    <a:pt x="3" y="3"/>
                    <a:pt x="3" y="3"/>
                  </a:cubicBezTo>
                  <a:cubicBezTo>
                    <a:pt x="2" y="3"/>
                    <a:pt x="2" y="2"/>
                    <a:pt x="2" y="2"/>
                  </a:cubicBezTo>
                  <a:cubicBezTo>
                    <a:pt x="1" y="2"/>
                    <a:pt x="1" y="2"/>
                    <a:pt x="0" y="2"/>
                  </a:cubicBezTo>
                  <a:cubicBezTo>
                    <a:pt x="0" y="0"/>
                    <a:pt x="0" y="0"/>
                    <a:pt x="0" y="0"/>
                  </a:cubicBezTo>
                  <a:cubicBezTo>
                    <a:pt x="8" y="1"/>
                    <a:pt x="8" y="1"/>
                    <a:pt x="8" y="1"/>
                  </a:cubicBezTo>
                  <a:cubicBezTo>
                    <a:pt x="19" y="15"/>
                    <a:pt x="19" y="15"/>
                    <a:pt x="19" y="15"/>
                  </a:cubicBezTo>
                  <a:cubicBezTo>
                    <a:pt x="19" y="7"/>
                    <a:pt x="19" y="7"/>
                    <a:pt x="19" y="7"/>
                  </a:cubicBezTo>
                  <a:cubicBezTo>
                    <a:pt x="19" y="6"/>
                    <a:pt x="19" y="5"/>
                    <a:pt x="19" y="4"/>
                  </a:cubicBezTo>
                  <a:cubicBezTo>
                    <a:pt x="19" y="4"/>
                    <a:pt x="19" y="3"/>
                    <a:pt x="18" y="3"/>
                  </a:cubicBezTo>
                  <a:cubicBezTo>
                    <a:pt x="18" y="3"/>
                    <a:pt x="18" y="2"/>
                    <a:pt x="17" y="2"/>
                  </a:cubicBezTo>
                  <a:cubicBezTo>
                    <a:pt x="17" y="2"/>
                    <a:pt x="16" y="2"/>
                    <a:pt x="16" y="2"/>
                  </a:cubicBezTo>
                  <a:cubicBezTo>
                    <a:pt x="16" y="1"/>
                    <a:pt x="16" y="1"/>
                    <a:pt x="16" y="1"/>
                  </a:cubicBezTo>
                  <a:cubicBezTo>
                    <a:pt x="25" y="1"/>
                    <a:pt x="25" y="1"/>
                    <a:pt x="25" y="1"/>
                  </a:cubicBezTo>
                  <a:lnTo>
                    <a:pt x="25"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p:cNvSpPr>
            <p:nvPr userDrawn="1"/>
          </p:nvSpPr>
          <p:spPr bwMode="auto">
            <a:xfrm>
              <a:off x="1174701" y="544935"/>
              <a:ext cx="63500" cy="87313"/>
            </a:xfrm>
            <a:custGeom>
              <a:avLst/>
              <a:gdLst>
                <a:gd name="T0" fmla="*/ 11 w 17"/>
                <a:gd name="T1" fmla="*/ 23 h 23"/>
                <a:gd name="T2" fmla="*/ 0 w 17"/>
                <a:gd name="T3" fmla="*/ 20 h 23"/>
                <a:gd name="T4" fmla="*/ 0 w 17"/>
                <a:gd name="T5" fmla="*/ 19 h 23"/>
                <a:gd name="T6" fmla="*/ 2 w 17"/>
                <a:gd name="T7" fmla="*/ 19 h 23"/>
                <a:gd name="T8" fmla="*/ 3 w 17"/>
                <a:gd name="T9" fmla="*/ 19 h 23"/>
                <a:gd name="T10" fmla="*/ 3 w 17"/>
                <a:gd name="T11" fmla="*/ 19 h 23"/>
                <a:gd name="T12" fmla="*/ 4 w 17"/>
                <a:gd name="T13" fmla="*/ 18 h 23"/>
                <a:gd name="T14" fmla="*/ 8 w 17"/>
                <a:gd name="T15" fmla="*/ 4 h 23"/>
                <a:gd name="T16" fmla="*/ 8 w 17"/>
                <a:gd name="T17" fmla="*/ 3 h 23"/>
                <a:gd name="T18" fmla="*/ 7 w 17"/>
                <a:gd name="T19" fmla="*/ 2 h 23"/>
                <a:gd name="T20" fmla="*/ 6 w 17"/>
                <a:gd name="T21" fmla="*/ 1 h 23"/>
                <a:gd name="T22" fmla="*/ 5 w 17"/>
                <a:gd name="T23" fmla="*/ 1 h 23"/>
                <a:gd name="T24" fmla="*/ 5 w 17"/>
                <a:gd name="T25" fmla="*/ 0 h 23"/>
                <a:gd name="T26" fmla="*/ 17 w 17"/>
                <a:gd name="T27" fmla="*/ 3 h 23"/>
                <a:gd name="T28" fmla="*/ 16 w 17"/>
                <a:gd name="T29" fmla="*/ 4 h 23"/>
                <a:gd name="T30" fmla="*/ 15 w 17"/>
                <a:gd name="T31" fmla="*/ 4 h 23"/>
                <a:gd name="T32" fmla="*/ 14 w 17"/>
                <a:gd name="T33" fmla="*/ 4 h 23"/>
                <a:gd name="T34" fmla="*/ 13 w 17"/>
                <a:gd name="T35" fmla="*/ 4 h 23"/>
                <a:gd name="T36" fmla="*/ 13 w 17"/>
                <a:gd name="T37" fmla="*/ 5 h 23"/>
                <a:gd name="T38" fmla="*/ 9 w 17"/>
                <a:gd name="T39" fmla="*/ 19 h 23"/>
                <a:gd name="T40" fmla="*/ 9 w 17"/>
                <a:gd name="T41" fmla="*/ 20 h 23"/>
                <a:gd name="T42" fmla="*/ 10 w 17"/>
                <a:gd name="T43" fmla="*/ 21 h 23"/>
                <a:gd name="T44" fmla="*/ 11 w 17"/>
                <a:gd name="T45" fmla="*/ 22 h 23"/>
                <a:gd name="T46" fmla="*/ 12 w 17"/>
                <a:gd name="T47" fmla="*/ 22 h 23"/>
                <a:gd name="T48" fmla="*/ 11 w 17"/>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23">
                  <a:moveTo>
                    <a:pt x="11" y="23"/>
                  </a:moveTo>
                  <a:cubicBezTo>
                    <a:pt x="0" y="20"/>
                    <a:pt x="0" y="20"/>
                    <a:pt x="0" y="20"/>
                  </a:cubicBezTo>
                  <a:cubicBezTo>
                    <a:pt x="0" y="19"/>
                    <a:pt x="0" y="19"/>
                    <a:pt x="0" y="19"/>
                  </a:cubicBezTo>
                  <a:cubicBezTo>
                    <a:pt x="1" y="19"/>
                    <a:pt x="1" y="19"/>
                    <a:pt x="2" y="19"/>
                  </a:cubicBezTo>
                  <a:cubicBezTo>
                    <a:pt x="2" y="19"/>
                    <a:pt x="2" y="19"/>
                    <a:pt x="3" y="19"/>
                  </a:cubicBezTo>
                  <a:cubicBezTo>
                    <a:pt x="3" y="19"/>
                    <a:pt x="3" y="19"/>
                    <a:pt x="3" y="19"/>
                  </a:cubicBezTo>
                  <a:cubicBezTo>
                    <a:pt x="4" y="19"/>
                    <a:pt x="4" y="19"/>
                    <a:pt x="4" y="18"/>
                  </a:cubicBezTo>
                  <a:cubicBezTo>
                    <a:pt x="8" y="4"/>
                    <a:pt x="8" y="4"/>
                    <a:pt x="8" y="4"/>
                  </a:cubicBezTo>
                  <a:cubicBezTo>
                    <a:pt x="8" y="3"/>
                    <a:pt x="8" y="3"/>
                    <a:pt x="8" y="3"/>
                  </a:cubicBezTo>
                  <a:cubicBezTo>
                    <a:pt x="8" y="3"/>
                    <a:pt x="7" y="2"/>
                    <a:pt x="7" y="2"/>
                  </a:cubicBezTo>
                  <a:cubicBezTo>
                    <a:pt x="7" y="2"/>
                    <a:pt x="7" y="2"/>
                    <a:pt x="6" y="1"/>
                  </a:cubicBezTo>
                  <a:cubicBezTo>
                    <a:pt x="6" y="1"/>
                    <a:pt x="5" y="1"/>
                    <a:pt x="5" y="1"/>
                  </a:cubicBezTo>
                  <a:cubicBezTo>
                    <a:pt x="5" y="0"/>
                    <a:pt x="5" y="0"/>
                    <a:pt x="5" y="0"/>
                  </a:cubicBezTo>
                  <a:cubicBezTo>
                    <a:pt x="17" y="3"/>
                    <a:pt x="17" y="3"/>
                    <a:pt x="17" y="3"/>
                  </a:cubicBezTo>
                  <a:cubicBezTo>
                    <a:pt x="16" y="4"/>
                    <a:pt x="16" y="4"/>
                    <a:pt x="16" y="4"/>
                  </a:cubicBezTo>
                  <a:cubicBezTo>
                    <a:pt x="16" y="4"/>
                    <a:pt x="16" y="4"/>
                    <a:pt x="15" y="4"/>
                  </a:cubicBezTo>
                  <a:cubicBezTo>
                    <a:pt x="15" y="4"/>
                    <a:pt x="14" y="4"/>
                    <a:pt x="14" y="4"/>
                  </a:cubicBezTo>
                  <a:cubicBezTo>
                    <a:pt x="14" y="4"/>
                    <a:pt x="13" y="4"/>
                    <a:pt x="13" y="4"/>
                  </a:cubicBezTo>
                  <a:cubicBezTo>
                    <a:pt x="13" y="4"/>
                    <a:pt x="13" y="5"/>
                    <a:pt x="13" y="5"/>
                  </a:cubicBezTo>
                  <a:cubicBezTo>
                    <a:pt x="9" y="19"/>
                    <a:pt x="9" y="19"/>
                    <a:pt x="9" y="19"/>
                  </a:cubicBezTo>
                  <a:cubicBezTo>
                    <a:pt x="9" y="20"/>
                    <a:pt x="9" y="20"/>
                    <a:pt x="9" y="20"/>
                  </a:cubicBezTo>
                  <a:cubicBezTo>
                    <a:pt x="9" y="21"/>
                    <a:pt x="9" y="21"/>
                    <a:pt x="10" y="21"/>
                  </a:cubicBezTo>
                  <a:cubicBezTo>
                    <a:pt x="10" y="21"/>
                    <a:pt x="10" y="21"/>
                    <a:pt x="11" y="22"/>
                  </a:cubicBezTo>
                  <a:cubicBezTo>
                    <a:pt x="11" y="22"/>
                    <a:pt x="11" y="22"/>
                    <a:pt x="12" y="22"/>
                  </a:cubicBezTo>
                  <a:lnTo>
                    <a:pt x="11" y="2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userDrawn="1"/>
          </p:nvSpPr>
          <p:spPr bwMode="auto">
            <a:xfrm>
              <a:off x="1292176" y="575097"/>
              <a:ext cx="82550" cy="95250"/>
            </a:xfrm>
            <a:custGeom>
              <a:avLst/>
              <a:gdLst>
                <a:gd name="T0" fmla="*/ 22 w 22"/>
                <a:gd name="T1" fmla="*/ 12 h 25"/>
                <a:gd name="T2" fmla="*/ 21 w 22"/>
                <a:gd name="T3" fmla="*/ 12 h 25"/>
                <a:gd name="T4" fmla="*/ 20 w 22"/>
                <a:gd name="T5" fmla="*/ 12 h 25"/>
                <a:gd name="T6" fmla="*/ 19 w 22"/>
                <a:gd name="T7" fmla="*/ 12 h 25"/>
                <a:gd name="T8" fmla="*/ 17 w 22"/>
                <a:gd name="T9" fmla="*/ 13 h 25"/>
                <a:gd name="T10" fmla="*/ 15 w 22"/>
                <a:gd name="T11" fmla="*/ 15 h 25"/>
                <a:gd name="T12" fmla="*/ 11 w 22"/>
                <a:gd name="T13" fmla="*/ 18 h 25"/>
                <a:gd name="T14" fmla="*/ 7 w 22"/>
                <a:gd name="T15" fmla="*/ 21 h 25"/>
                <a:gd name="T16" fmla="*/ 3 w 22"/>
                <a:gd name="T17" fmla="*/ 25 h 25"/>
                <a:gd name="T18" fmla="*/ 0 w 22"/>
                <a:gd name="T19" fmla="*/ 24 h 25"/>
                <a:gd name="T20" fmla="*/ 1 w 22"/>
                <a:gd name="T21" fmla="*/ 12 h 25"/>
                <a:gd name="T22" fmla="*/ 2 w 22"/>
                <a:gd name="T23" fmla="*/ 5 h 25"/>
                <a:gd name="T24" fmla="*/ 2 w 22"/>
                <a:gd name="T25" fmla="*/ 3 h 25"/>
                <a:gd name="T26" fmla="*/ 1 w 22"/>
                <a:gd name="T27" fmla="*/ 2 h 25"/>
                <a:gd name="T28" fmla="*/ 1 w 22"/>
                <a:gd name="T29" fmla="*/ 1 h 25"/>
                <a:gd name="T30" fmla="*/ 0 w 22"/>
                <a:gd name="T31" fmla="*/ 1 h 25"/>
                <a:gd name="T32" fmla="*/ 1 w 22"/>
                <a:gd name="T33" fmla="*/ 0 h 25"/>
                <a:gd name="T34" fmla="*/ 11 w 22"/>
                <a:gd name="T35" fmla="*/ 5 h 25"/>
                <a:gd name="T36" fmla="*/ 10 w 22"/>
                <a:gd name="T37" fmla="*/ 6 h 25"/>
                <a:gd name="T38" fmla="*/ 8 w 22"/>
                <a:gd name="T39" fmla="*/ 5 h 25"/>
                <a:gd name="T40" fmla="*/ 7 w 22"/>
                <a:gd name="T41" fmla="*/ 6 h 25"/>
                <a:gd name="T42" fmla="*/ 7 w 22"/>
                <a:gd name="T43" fmla="*/ 6 h 25"/>
                <a:gd name="T44" fmla="*/ 7 w 22"/>
                <a:gd name="T45" fmla="*/ 6 h 25"/>
                <a:gd name="T46" fmla="*/ 6 w 22"/>
                <a:gd name="T47" fmla="*/ 11 h 25"/>
                <a:gd name="T48" fmla="*/ 6 w 22"/>
                <a:gd name="T49" fmla="*/ 21 h 25"/>
                <a:gd name="T50" fmla="*/ 11 w 22"/>
                <a:gd name="T51" fmla="*/ 16 h 25"/>
                <a:gd name="T52" fmla="*/ 14 w 22"/>
                <a:gd name="T53" fmla="*/ 13 h 25"/>
                <a:gd name="T54" fmla="*/ 16 w 22"/>
                <a:gd name="T55" fmla="*/ 12 h 25"/>
                <a:gd name="T56" fmla="*/ 17 w 22"/>
                <a:gd name="T57" fmla="*/ 11 h 25"/>
                <a:gd name="T58" fmla="*/ 16 w 22"/>
                <a:gd name="T59" fmla="*/ 10 h 25"/>
                <a:gd name="T60" fmla="*/ 14 w 22"/>
                <a:gd name="T61" fmla="*/ 8 h 25"/>
                <a:gd name="T62" fmla="*/ 15 w 22"/>
                <a:gd name="T63" fmla="*/ 7 h 25"/>
                <a:gd name="T64" fmla="*/ 22 w 22"/>
                <a:gd name="T65" fmla="*/ 11 h 25"/>
                <a:gd name="T66" fmla="*/ 22 w 22"/>
                <a:gd name="T67"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25">
                  <a:moveTo>
                    <a:pt x="22" y="12"/>
                  </a:moveTo>
                  <a:cubicBezTo>
                    <a:pt x="22" y="12"/>
                    <a:pt x="21" y="12"/>
                    <a:pt x="21" y="12"/>
                  </a:cubicBezTo>
                  <a:cubicBezTo>
                    <a:pt x="21" y="12"/>
                    <a:pt x="20" y="12"/>
                    <a:pt x="20" y="12"/>
                  </a:cubicBezTo>
                  <a:cubicBezTo>
                    <a:pt x="19" y="12"/>
                    <a:pt x="19" y="12"/>
                    <a:pt x="19" y="12"/>
                  </a:cubicBezTo>
                  <a:cubicBezTo>
                    <a:pt x="18" y="12"/>
                    <a:pt x="18" y="13"/>
                    <a:pt x="17" y="13"/>
                  </a:cubicBezTo>
                  <a:cubicBezTo>
                    <a:pt x="17" y="13"/>
                    <a:pt x="16" y="14"/>
                    <a:pt x="15" y="15"/>
                  </a:cubicBezTo>
                  <a:cubicBezTo>
                    <a:pt x="14" y="16"/>
                    <a:pt x="13" y="17"/>
                    <a:pt x="11" y="18"/>
                  </a:cubicBezTo>
                  <a:cubicBezTo>
                    <a:pt x="10" y="19"/>
                    <a:pt x="9" y="20"/>
                    <a:pt x="7" y="21"/>
                  </a:cubicBezTo>
                  <a:cubicBezTo>
                    <a:pt x="6" y="23"/>
                    <a:pt x="4" y="24"/>
                    <a:pt x="3" y="25"/>
                  </a:cubicBezTo>
                  <a:cubicBezTo>
                    <a:pt x="0" y="24"/>
                    <a:pt x="0" y="24"/>
                    <a:pt x="0" y="24"/>
                  </a:cubicBezTo>
                  <a:cubicBezTo>
                    <a:pt x="1" y="20"/>
                    <a:pt x="1" y="16"/>
                    <a:pt x="1" y="12"/>
                  </a:cubicBezTo>
                  <a:cubicBezTo>
                    <a:pt x="2" y="9"/>
                    <a:pt x="2" y="6"/>
                    <a:pt x="2" y="5"/>
                  </a:cubicBezTo>
                  <a:cubicBezTo>
                    <a:pt x="2" y="4"/>
                    <a:pt x="2" y="4"/>
                    <a:pt x="2" y="3"/>
                  </a:cubicBezTo>
                  <a:cubicBezTo>
                    <a:pt x="2" y="3"/>
                    <a:pt x="2" y="3"/>
                    <a:pt x="1" y="2"/>
                  </a:cubicBezTo>
                  <a:cubicBezTo>
                    <a:pt x="1" y="2"/>
                    <a:pt x="1" y="2"/>
                    <a:pt x="1" y="1"/>
                  </a:cubicBezTo>
                  <a:cubicBezTo>
                    <a:pt x="1" y="1"/>
                    <a:pt x="0" y="1"/>
                    <a:pt x="0" y="1"/>
                  </a:cubicBezTo>
                  <a:cubicBezTo>
                    <a:pt x="1" y="0"/>
                    <a:pt x="1" y="0"/>
                    <a:pt x="1" y="0"/>
                  </a:cubicBezTo>
                  <a:cubicBezTo>
                    <a:pt x="11" y="5"/>
                    <a:pt x="11" y="5"/>
                    <a:pt x="11" y="5"/>
                  </a:cubicBezTo>
                  <a:cubicBezTo>
                    <a:pt x="10" y="6"/>
                    <a:pt x="10" y="6"/>
                    <a:pt x="10" y="6"/>
                  </a:cubicBezTo>
                  <a:cubicBezTo>
                    <a:pt x="9" y="6"/>
                    <a:pt x="8" y="5"/>
                    <a:pt x="8" y="5"/>
                  </a:cubicBezTo>
                  <a:cubicBezTo>
                    <a:pt x="8" y="5"/>
                    <a:pt x="7" y="5"/>
                    <a:pt x="7" y="6"/>
                  </a:cubicBezTo>
                  <a:cubicBezTo>
                    <a:pt x="7" y="6"/>
                    <a:pt x="7" y="6"/>
                    <a:pt x="7" y="6"/>
                  </a:cubicBezTo>
                  <a:cubicBezTo>
                    <a:pt x="7" y="6"/>
                    <a:pt x="7" y="6"/>
                    <a:pt x="7" y="6"/>
                  </a:cubicBezTo>
                  <a:cubicBezTo>
                    <a:pt x="7" y="7"/>
                    <a:pt x="7" y="9"/>
                    <a:pt x="6" y="11"/>
                  </a:cubicBezTo>
                  <a:cubicBezTo>
                    <a:pt x="6" y="13"/>
                    <a:pt x="6" y="16"/>
                    <a:pt x="6" y="21"/>
                  </a:cubicBezTo>
                  <a:cubicBezTo>
                    <a:pt x="8" y="19"/>
                    <a:pt x="9" y="18"/>
                    <a:pt x="11" y="16"/>
                  </a:cubicBezTo>
                  <a:cubicBezTo>
                    <a:pt x="12" y="15"/>
                    <a:pt x="13" y="14"/>
                    <a:pt x="14" y="13"/>
                  </a:cubicBezTo>
                  <a:cubicBezTo>
                    <a:pt x="15" y="13"/>
                    <a:pt x="15" y="12"/>
                    <a:pt x="16" y="12"/>
                  </a:cubicBezTo>
                  <a:cubicBezTo>
                    <a:pt x="16" y="12"/>
                    <a:pt x="16" y="11"/>
                    <a:pt x="17" y="11"/>
                  </a:cubicBezTo>
                  <a:cubicBezTo>
                    <a:pt x="17" y="11"/>
                    <a:pt x="17" y="10"/>
                    <a:pt x="16" y="10"/>
                  </a:cubicBezTo>
                  <a:cubicBezTo>
                    <a:pt x="16" y="10"/>
                    <a:pt x="15" y="9"/>
                    <a:pt x="14" y="8"/>
                  </a:cubicBezTo>
                  <a:cubicBezTo>
                    <a:pt x="15" y="7"/>
                    <a:pt x="15" y="7"/>
                    <a:pt x="15" y="7"/>
                  </a:cubicBezTo>
                  <a:cubicBezTo>
                    <a:pt x="22" y="11"/>
                    <a:pt x="22" y="11"/>
                    <a:pt x="22" y="11"/>
                  </a:cubicBezTo>
                  <a:lnTo>
                    <a:pt x="22"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userDrawn="1"/>
          </p:nvSpPr>
          <p:spPr bwMode="auto">
            <a:xfrm>
              <a:off x="1366789" y="651297"/>
              <a:ext cx="104775" cy="109538"/>
            </a:xfrm>
            <a:custGeom>
              <a:avLst/>
              <a:gdLst>
                <a:gd name="T0" fmla="*/ 25 w 28"/>
                <a:gd name="T1" fmla="*/ 17 h 29"/>
                <a:gd name="T2" fmla="*/ 24 w 28"/>
                <a:gd name="T3" fmla="*/ 16 h 29"/>
                <a:gd name="T4" fmla="*/ 24 w 28"/>
                <a:gd name="T5" fmla="*/ 13 h 29"/>
                <a:gd name="T6" fmla="*/ 24 w 28"/>
                <a:gd name="T7" fmla="*/ 11 h 29"/>
                <a:gd name="T8" fmla="*/ 23 w 28"/>
                <a:gd name="T9" fmla="*/ 10 h 29"/>
                <a:gd name="T10" fmla="*/ 22 w 28"/>
                <a:gd name="T11" fmla="*/ 9 h 29"/>
                <a:gd name="T12" fmla="*/ 20 w 28"/>
                <a:gd name="T13" fmla="*/ 7 h 29"/>
                <a:gd name="T14" fmla="*/ 14 w 28"/>
                <a:gd name="T15" fmla="*/ 13 h 29"/>
                <a:gd name="T16" fmla="*/ 16 w 28"/>
                <a:gd name="T17" fmla="*/ 14 h 29"/>
                <a:gd name="T18" fmla="*/ 17 w 28"/>
                <a:gd name="T19" fmla="*/ 15 h 29"/>
                <a:gd name="T20" fmla="*/ 19 w 28"/>
                <a:gd name="T21" fmla="*/ 15 h 29"/>
                <a:gd name="T22" fmla="*/ 20 w 28"/>
                <a:gd name="T23" fmla="*/ 15 h 29"/>
                <a:gd name="T24" fmla="*/ 21 w 28"/>
                <a:gd name="T25" fmla="*/ 14 h 29"/>
                <a:gd name="T26" fmla="*/ 22 w 28"/>
                <a:gd name="T27" fmla="*/ 15 h 29"/>
                <a:gd name="T28" fmla="*/ 16 w 28"/>
                <a:gd name="T29" fmla="*/ 21 h 29"/>
                <a:gd name="T30" fmla="*/ 15 w 28"/>
                <a:gd name="T31" fmla="*/ 21 h 29"/>
                <a:gd name="T32" fmla="*/ 16 w 28"/>
                <a:gd name="T33" fmla="*/ 19 h 29"/>
                <a:gd name="T34" fmla="*/ 16 w 28"/>
                <a:gd name="T35" fmla="*/ 18 h 29"/>
                <a:gd name="T36" fmla="*/ 16 w 28"/>
                <a:gd name="T37" fmla="*/ 16 h 29"/>
                <a:gd name="T38" fmla="*/ 15 w 28"/>
                <a:gd name="T39" fmla="*/ 15 h 29"/>
                <a:gd name="T40" fmla="*/ 13 w 28"/>
                <a:gd name="T41" fmla="*/ 14 h 29"/>
                <a:gd name="T42" fmla="*/ 9 w 28"/>
                <a:gd name="T43" fmla="*/ 18 h 29"/>
                <a:gd name="T44" fmla="*/ 8 w 28"/>
                <a:gd name="T45" fmla="*/ 20 h 29"/>
                <a:gd name="T46" fmla="*/ 8 w 28"/>
                <a:gd name="T47" fmla="*/ 21 h 29"/>
                <a:gd name="T48" fmla="*/ 9 w 28"/>
                <a:gd name="T49" fmla="*/ 21 h 29"/>
                <a:gd name="T50" fmla="*/ 10 w 28"/>
                <a:gd name="T51" fmla="*/ 23 h 29"/>
                <a:gd name="T52" fmla="*/ 11 w 28"/>
                <a:gd name="T53" fmla="*/ 24 h 29"/>
                <a:gd name="T54" fmla="*/ 12 w 28"/>
                <a:gd name="T55" fmla="*/ 24 h 29"/>
                <a:gd name="T56" fmla="*/ 13 w 28"/>
                <a:gd name="T57" fmla="*/ 25 h 29"/>
                <a:gd name="T58" fmla="*/ 14 w 28"/>
                <a:gd name="T59" fmla="*/ 25 h 29"/>
                <a:gd name="T60" fmla="*/ 16 w 28"/>
                <a:gd name="T61" fmla="*/ 25 h 29"/>
                <a:gd name="T62" fmla="*/ 19 w 28"/>
                <a:gd name="T63" fmla="*/ 24 h 29"/>
                <a:gd name="T64" fmla="*/ 20 w 28"/>
                <a:gd name="T65" fmla="*/ 25 h 29"/>
                <a:gd name="T66" fmla="*/ 15 w 28"/>
                <a:gd name="T67" fmla="*/ 29 h 29"/>
                <a:gd name="T68" fmla="*/ 0 w 28"/>
                <a:gd name="T69" fmla="*/ 16 h 29"/>
                <a:gd name="T70" fmla="*/ 1 w 28"/>
                <a:gd name="T71" fmla="*/ 15 h 29"/>
                <a:gd name="T72" fmla="*/ 2 w 28"/>
                <a:gd name="T73" fmla="*/ 16 h 29"/>
                <a:gd name="T74" fmla="*/ 3 w 28"/>
                <a:gd name="T75" fmla="*/ 16 h 29"/>
                <a:gd name="T76" fmla="*/ 4 w 28"/>
                <a:gd name="T77" fmla="*/ 16 h 29"/>
                <a:gd name="T78" fmla="*/ 5 w 28"/>
                <a:gd name="T79" fmla="*/ 16 h 29"/>
                <a:gd name="T80" fmla="*/ 15 w 28"/>
                <a:gd name="T81" fmla="*/ 5 h 29"/>
                <a:gd name="T82" fmla="*/ 15 w 28"/>
                <a:gd name="T83" fmla="*/ 4 h 29"/>
                <a:gd name="T84" fmla="*/ 15 w 28"/>
                <a:gd name="T85" fmla="*/ 3 h 29"/>
                <a:gd name="T86" fmla="*/ 14 w 28"/>
                <a:gd name="T87" fmla="*/ 2 h 29"/>
                <a:gd name="T88" fmla="*/ 14 w 28"/>
                <a:gd name="T89" fmla="*/ 1 h 29"/>
                <a:gd name="T90" fmla="*/ 15 w 28"/>
                <a:gd name="T91" fmla="*/ 0 h 29"/>
                <a:gd name="T92" fmla="*/ 28 w 28"/>
                <a:gd name="T93" fmla="*/ 13 h 29"/>
                <a:gd name="T94" fmla="*/ 25 w 28"/>
                <a:gd name="T9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29">
                  <a:moveTo>
                    <a:pt x="25" y="17"/>
                  </a:moveTo>
                  <a:cubicBezTo>
                    <a:pt x="24" y="16"/>
                    <a:pt x="24" y="16"/>
                    <a:pt x="24" y="16"/>
                  </a:cubicBezTo>
                  <a:cubicBezTo>
                    <a:pt x="24" y="15"/>
                    <a:pt x="24" y="14"/>
                    <a:pt x="24" y="13"/>
                  </a:cubicBezTo>
                  <a:cubicBezTo>
                    <a:pt x="24" y="12"/>
                    <a:pt x="24" y="11"/>
                    <a:pt x="24" y="11"/>
                  </a:cubicBezTo>
                  <a:cubicBezTo>
                    <a:pt x="24" y="10"/>
                    <a:pt x="23" y="10"/>
                    <a:pt x="23" y="10"/>
                  </a:cubicBezTo>
                  <a:cubicBezTo>
                    <a:pt x="23" y="9"/>
                    <a:pt x="22" y="9"/>
                    <a:pt x="22" y="9"/>
                  </a:cubicBezTo>
                  <a:cubicBezTo>
                    <a:pt x="20" y="7"/>
                    <a:pt x="20" y="7"/>
                    <a:pt x="20" y="7"/>
                  </a:cubicBezTo>
                  <a:cubicBezTo>
                    <a:pt x="14" y="13"/>
                    <a:pt x="14" y="13"/>
                    <a:pt x="14" y="13"/>
                  </a:cubicBezTo>
                  <a:cubicBezTo>
                    <a:pt x="16" y="14"/>
                    <a:pt x="16" y="14"/>
                    <a:pt x="16" y="14"/>
                  </a:cubicBezTo>
                  <a:cubicBezTo>
                    <a:pt x="16" y="15"/>
                    <a:pt x="17" y="15"/>
                    <a:pt x="17" y="15"/>
                  </a:cubicBezTo>
                  <a:cubicBezTo>
                    <a:pt x="18" y="15"/>
                    <a:pt x="18" y="15"/>
                    <a:pt x="19" y="15"/>
                  </a:cubicBezTo>
                  <a:cubicBezTo>
                    <a:pt x="19" y="15"/>
                    <a:pt x="19" y="15"/>
                    <a:pt x="20" y="15"/>
                  </a:cubicBezTo>
                  <a:cubicBezTo>
                    <a:pt x="20" y="15"/>
                    <a:pt x="21" y="14"/>
                    <a:pt x="21" y="14"/>
                  </a:cubicBezTo>
                  <a:cubicBezTo>
                    <a:pt x="22" y="15"/>
                    <a:pt x="22" y="15"/>
                    <a:pt x="22" y="15"/>
                  </a:cubicBezTo>
                  <a:cubicBezTo>
                    <a:pt x="16" y="21"/>
                    <a:pt x="16" y="21"/>
                    <a:pt x="16" y="21"/>
                  </a:cubicBezTo>
                  <a:cubicBezTo>
                    <a:pt x="15" y="21"/>
                    <a:pt x="15" y="21"/>
                    <a:pt x="15" y="21"/>
                  </a:cubicBezTo>
                  <a:cubicBezTo>
                    <a:pt x="16" y="20"/>
                    <a:pt x="16" y="20"/>
                    <a:pt x="16" y="19"/>
                  </a:cubicBezTo>
                  <a:cubicBezTo>
                    <a:pt x="16" y="19"/>
                    <a:pt x="16" y="18"/>
                    <a:pt x="16" y="18"/>
                  </a:cubicBezTo>
                  <a:cubicBezTo>
                    <a:pt x="16" y="17"/>
                    <a:pt x="16" y="17"/>
                    <a:pt x="16" y="16"/>
                  </a:cubicBezTo>
                  <a:cubicBezTo>
                    <a:pt x="16" y="16"/>
                    <a:pt x="15" y="16"/>
                    <a:pt x="15" y="15"/>
                  </a:cubicBezTo>
                  <a:cubicBezTo>
                    <a:pt x="13" y="14"/>
                    <a:pt x="13" y="14"/>
                    <a:pt x="13" y="14"/>
                  </a:cubicBezTo>
                  <a:cubicBezTo>
                    <a:pt x="9" y="18"/>
                    <a:pt x="9" y="18"/>
                    <a:pt x="9" y="18"/>
                  </a:cubicBezTo>
                  <a:cubicBezTo>
                    <a:pt x="9" y="19"/>
                    <a:pt x="9" y="19"/>
                    <a:pt x="8" y="20"/>
                  </a:cubicBezTo>
                  <a:cubicBezTo>
                    <a:pt x="8" y="20"/>
                    <a:pt x="8" y="20"/>
                    <a:pt x="8" y="21"/>
                  </a:cubicBezTo>
                  <a:cubicBezTo>
                    <a:pt x="8" y="21"/>
                    <a:pt x="8" y="21"/>
                    <a:pt x="9" y="21"/>
                  </a:cubicBezTo>
                  <a:cubicBezTo>
                    <a:pt x="9" y="22"/>
                    <a:pt x="9" y="22"/>
                    <a:pt x="10" y="23"/>
                  </a:cubicBezTo>
                  <a:cubicBezTo>
                    <a:pt x="10" y="23"/>
                    <a:pt x="11" y="23"/>
                    <a:pt x="11" y="24"/>
                  </a:cubicBezTo>
                  <a:cubicBezTo>
                    <a:pt x="11" y="24"/>
                    <a:pt x="12" y="24"/>
                    <a:pt x="12" y="24"/>
                  </a:cubicBezTo>
                  <a:cubicBezTo>
                    <a:pt x="12" y="25"/>
                    <a:pt x="13" y="25"/>
                    <a:pt x="13" y="25"/>
                  </a:cubicBezTo>
                  <a:cubicBezTo>
                    <a:pt x="13" y="25"/>
                    <a:pt x="14" y="25"/>
                    <a:pt x="14" y="25"/>
                  </a:cubicBezTo>
                  <a:cubicBezTo>
                    <a:pt x="14" y="25"/>
                    <a:pt x="15" y="25"/>
                    <a:pt x="16" y="25"/>
                  </a:cubicBezTo>
                  <a:cubicBezTo>
                    <a:pt x="18" y="24"/>
                    <a:pt x="18" y="24"/>
                    <a:pt x="19" y="24"/>
                  </a:cubicBezTo>
                  <a:cubicBezTo>
                    <a:pt x="20" y="25"/>
                    <a:pt x="20" y="25"/>
                    <a:pt x="20" y="25"/>
                  </a:cubicBezTo>
                  <a:cubicBezTo>
                    <a:pt x="15" y="29"/>
                    <a:pt x="15" y="29"/>
                    <a:pt x="15" y="29"/>
                  </a:cubicBezTo>
                  <a:cubicBezTo>
                    <a:pt x="0" y="16"/>
                    <a:pt x="0" y="16"/>
                    <a:pt x="0" y="16"/>
                  </a:cubicBezTo>
                  <a:cubicBezTo>
                    <a:pt x="1" y="15"/>
                    <a:pt x="1" y="15"/>
                    <a:pt x="1" y="15"/>
                  </a:cubicBezTo>
                  <a:cubicBezTo>
                    <a:pt x="1" y="15"/>
                    <a:pt x="2" y="15"/>
                    <a:pt x="2" y="16"/>
                  </a:cubicBezTo>
                  <a:cubicBezTo>
                    <a:pt x="2" y="16"/>
                    <a:pt x="3" y="16"/>
                    <a:pt x="3" y="16"/>
                  </a:cubicBezTo>
                  <a:cubicBezTo>
                    <a:pt x="3" y="16"/>
                    <a:pt x="4" y="16"/>
                    <a:pt x="4" y="16"/>
                  </a:cubicBezTo>
                  <a:cubicBezTo>
                    <a:pt x="4" y="16"/>
                    <a:pt x="4" y="16"/>
                    <a:pt x="5" y="16"/>
                  </a:cubicBezTo>
                  <a:cubicBezTo>
                    <a:pt x="15" y="5"/>
                    <a:pt x="15" y="5"/>
                    <a:pt x="15" y="5"/>
                  </a:cubicBezTo>
                  <a:cubicBezTo>
                    <a:pt x="15" y="4"/>
                    <a:pt x="15" y="4"/>
                    <a:pt x="15" y="4"/>
                  </a:cubicBezTo>
                  <a:cubicBezTo>
                    <a:pt x="15" y="4"/>
                    <a:pt x="15" y="3"/>
                    <a:pt x="15" y="3"/>
                  </a:cubicBezTo>
                  <a:cubicBezTo>
                    <a:pt x="15" y="3"/>
                    <a:pt x="15" y="2"/>
                    <a:pt x="14" y="2"/>
                  </a:cubicBezTo>
                  <a:cubicBezTo>
                    <a:pt x="14" y="2"/>
                    <a:pt x="14" y="1"/>
                    <a:pt x="14" y="1"/>
                  </a:cubicBezTo>
                  <a:cubicBezTo>
                    <a:pt x="15" y="0"/>
                    <a:pt x="15" y="0"/>
                    <a:pt x="15" y="0"/>
                  </a:cubicBezTo>
                  <a:cubicBezTo>
                    <a:pt x="28" y="13"/>
                    <a:pt x="28" y="13"/>
                    <a:pt x="28" y="13"/>
                  </a:cubicBezTo>
                  <a:lnTo>
                    <a:pt x="25" y="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noEditPoints="1"/>
            </p:cNvSpPr>
            <p:nvPr userDrawn="1"/>
          </p:nvSpPr>
          <p:spPr bwMode="auto">
            <a:xfrm>
              <a:off x="1452514" y="749722"/>
              <a:ext cx="98425" cy="120650"/>
            </a:xfrm>
            <a:custGeom>
              <a:avLst/>
              <a:gdLst>
                <a:gd name="T0" fmla="*/ 13 w 26"/>
                <a:gd name="T1" fmla="*/ 32 h 32"/>
                <a:gd name="T2" fmla="*/ 8 w 26"/>
                <a:gd name="T3" fmla="*/ 25 h 32"/>
                <a:gd name="T4" fmla="*/ 11 w 26"/>
                <a:gd name="T5" fmla="*/ 20 h 32"/>
                <a:gd name="T6" fmla="*/ 12 w 26"/>
                <a:gd name="T7" fmla="*/ 14 h 32"/>
                <a:gd name="T8" fmla="*/ 12 w 26"/>
                <a:gd name="T9" fmla="*/ 14 h 32"/>
                <a:gd name="T10" fmla="*/ 7 w 26"/>
                <a:gd name="T11" fmla="*/ 17 h 32"/>
                <a:gd name="T12" fmla="*/ 6 w 26"/>
                <a:gd name="T13" fmla="*/ 18 h 32"/>
                <a:gd name="T14" fmla="*/ 6 w 26"/>
                <a:gd name="T15" fmla="*/ 19 h 32"/>
                <a:gd name="T16" fmla="*/ 6 w 26"/>
                <a:gd name="T17" fmla="*/ 20 h 32"/>
                <a:gd name="T18" fmla="*/ 7 w 26"/>
                <a:gd name="T19" fmla="*/ 21 h 32"/>
                <a:gd name="T20" fmla="*/ 6 w 26"/>
                <a:gd name="T21" fmla="*/ 21 h 32"/>
                <a:gd name="T22" fmla="*/ 0 w 26"/>
                <a:gd name="T23" fmla="*/ 12 h 32"/>
                <a:gd name="T24" fmla="*/ 0 w 26"/>
                <a:gd name="T25" fmla="*/ 11 h 32"/>
                <a:gd name="T26" fmla="*/ 1 w 26"/>
                <a:gd name="T27" fmla="*/ 12 h 32"/>
                <a:gd name="T28" fmla="*/ 2 w 26"/>
                <a:gd name="T29" fmla="*/ 13 h 32"/>
                <a:gd name="T30" fmla="*/ 3 w 26"/>
                <a:gd name="T31" fmla="*/ 13 h 32"/>
                <a:gd name="T32" fmla="*/ 4 w 26"/>
                <a:gd name="T33" fmla="*/ 13 h 32"/>
                <a:gd name="T34" fmla="*/ 16 w 26"/>
                <a:gd name="T35" fmla="*/ 5 h 32"/>
                <a:gd name="T36" fmla="*/ 17 w 26"/>
                <a:gd name="T37" fmla="*/ 4 h 32"/>
                <a:gd name="T38" fmla="*/ 17 w 26"/>
                <a:gd name="T39" fmla="*/ 3 h 32"/>
                <a:gd name="T40" fmla="*/ 17 w 26"/>
                <a:gd name="T41" fmla="*/ 2 h 32"/>
                <a:gd name="T42" fmla="*/ 16 w 26"/>
                <a:gd name="T43" fmla="*/ 1 h 32"/>
                <a:gd name="T44" fmla="*/ 17 w 26"/>
                <a:gd name="T45" fmla="*/ 0 h 32"/>
                <a:gd name="T46" fmla="*/ 24 w 26"/>
                <a:gd name="T47" fmla="*/ 10 h 32"/>
                <a:gd name="T48" fmla="*/ 26 w 26"/>
                <a:gd name="T49" fmla="*/ 16 h 32"/>
                <a:gd name="T50" fmla="*/ 24 w 26"/>
                <a:gd name="T51" fmla="*/ 20 h 32"/>
                <a:gd name="T52" fmla="*/ 20 w 26"/>
                <a:gd name="T53" fmla="*/ 21 h 32"/>
                <a:gd name="T54" fmla="*/ 16 w 26"/>
                <a:gd name="T55" fmla="*/ 19 h 32"/>
                <a:gd name="T56" fmla="*/ 15 w 26"/>
                <a:gd name="T57" fmla="*/ 22 h 32"/>
                <a:gd name="T58" fmla="*/ 14 w 26"/>
                <a:gd name="T59" fmla="*/ 26 h 32"/>
                <a:gd name="T60" fmla="*/ 13 w 26"/>
                <a:gd name="T61" fmla="*/ 28 h 32"/>
                <a:gd name="T62" fmla="*/ 13 w 26"/>
                <a:gd name="T63" fmla="*/ 30 h 32"/>
                <a:gd name="T64" fmla="*/ 13 w 26"/>
                <a:gd name="T65" fmla="*/ 31 h 32"/>
                <a:gd name="T66" fmla="*/ 14 w 26"/>
                <a:gd name="T67" fmla="*/ 31 h 32"/>
                <a:gd name="T68" fmla="*/ 13 w 26"/>
                <a:gd name="T69" fmla="*/ 32 h 32"/>
                <a:gd name="T70" fmla="*/ 20 w 26"/>
                <a:gd name="T71" fmla="*/ 15 h 32"/>
                <a:gd name="T72" fmla="*/ 22 w 26"/>
                <a:gd name="T73" fmla="*/ 12 h 32"/>
                <a:gd name="T74" fmla="*/ 21 w 26"/>
                <a:gd name="T75" fmla="*/ 9 h 32"/>
                <a:gd name="T76" fmla="*/ 21 w 26"/>
                <a:gd name="T77" fmla="*/ 8 h 32"/>
                <a:gd name="T78" fmla="*/ 13 w 26"/>
                <a:gd name="T79" fmla="*/ 13 h 32"/>
                <a:gd name="T80" fmla="*/ 14 w 26"/>
                <a:gd name="T81" fmla="*/ 14 h 32"/>
                <a:gd name="T82" fmla="*/ 17 w 26"/>
                <a:gd name="T83" fmla="*/ 16 h 32"/>
                <a:gd name="T84" fmla="*/ 20 w 26"/>
                <a:gd name="T8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2">
                  <a:moveTo>
                    <a:pt x="13" y="32"/>
                  </a:moveTo>
                  <a:cubicBezTo>
                    <a:pt x="8" y="25"/>
                    <a:pt x="8" y="25"/>
                    <a:pt x="8" y="25"/>
                  </a:cubicBezTo>
                  <a:cubicBezTo>
                    <a:pt x="9" y="23"/>
                    <a:pt x="10" y="21"/>
                    <a:pt x="11" y="20"/>
                  </a:cubicBezTo>
                  <a:cubicBezTo>
                    <a:pt x="11" y="18"/>
                    <a:pt x="12" y="16"/>
                    <a:pt x="12" y="14"/>
                  </a:cubicBezTo>
                  <a:cubicBezTo>
                    <a:pt x="12" y="14"/>
                    <a:pt x="12" y="14"/>
                    <a:pt x="12" y="14"/>
                  </a:cubicBezTo>
                  <a:cubicBezTo>
                    <a:pt x="7" y="17"/>
                    <a:pt x="7" y="17"/>
                    <a:pt x="7" y="17"/>
                  </a:cubicBezTo>
                  <a:cubicBezTo>
                    <a:pt x="6" y="17"/>
                    <a:pt x="6" y="18"/>
                    <a:pt x="6" y="18"/>
                  </a:cubicBezTo>
                  <a:cubicBezTo>
                    <a:pt x="6" y="18"/>
                    <a:pt x="6" y="18"/>
                    <a:pt x="6" y="19"/>
                  </a:cubicBezTo>
                  <a:cubicBezTo>
                    <a:pt x="6" y="19"/>
                    <a:pt x="6" y="19"/>
                    <a:pt x="6" y="20"/>
                  </a:cubicBezTo>
                  <a:cubicBezTo>
                    <a:pt x="6" y="20"/>
                    <a:pt x="6" y="20"/>
                    <a:pt x="7" y="21"/>
                  </a:cubicBezTo>
                  <a:cubicBezTo>
                    <a:pt x="6" y="21"/>
                    <a:pt x="6" y="21"/>
                    <a:pt x="6" y="21"/>
                  </a:cubicBezTo>
                  <a:cubicBezTo>
                    <a:pt x="0" y="12"/>
                    <a:pt x="0" y="12"/>
                    <a:pt x="0" y="12"/>
                  </a:cubicBezTo>
                  <a:cubicBezTo>
                    <a:pt x="0" y="11"/>
                    <a:pt x="0" y="11"/>
                    <a:pt x="0" y="11"/>
                  </a:cubicBezTo>
                  <a:cubicBezTo>
                    <a:pt x="1" y="11"/>
                    <a:pt x="1" y="12"/>
                    <a:pt x="1" y="12"/>
                  </a:cubicBezTo>
                  <a:cubicBezTo>
                    <a:pt x="2" y="12"/>
                    <a:pt x="2" y="13"/>
                    <a:pt x="2" y="13"/>
                  </a:cubicBezTo>
                  <a:cubicBezTo>
                    <a:pt x="2" y="13"/>
                    <a:pt x="3" y="13"/>
                    <a:pt x="3" y="13"/>
                  </a:cubicBezTo>
                  <a:cubicBezTo>
                    <a:pt x="3" y="13"/>
                    <a:pt x="3" y="13"/>
                    <a:pt x="4" y="13"/>
                  </a:cubicBezTo>
                  <a:cubicBezTo>
                    <a:pt x="16" y="5"/>
                    <a:pt x="16" y="5"/>
                    <a:pt x="16" y="5"/>
                  </a:cubicBezTo>
                  <a:cubicBezTo>
                    <a:pt x="16" y="5"/>
                    <a:pt x="17" y="4"/>
                    <a:pt x="17" y="4"/>
                  </a:cubicBezTo>
                  <a:cubicBezTo>
                    <a:pt x="17" y="4"/>
                    <a:pt x="17" y="4"/>
                    <a:pt x="17" y="3"/>
                  </a:cubicBezTo>
                  <a:cubicBezTo>
                    <a:pt x="17" y="3"/>
                    <a:pt x="17" y="2"/>
                    <a:pt x="17" y="2"/>
                  </a:cubicBezTo>
                  <a:cubicBezTo>
                    <a:pt x="16" y="2"/>
                    <a:pt x="16" y="1"/>
                    <a:pt x="16" y="1"/>
                  </a:cubicBezTo>
                  <a:cubicBezTo>
                    <a:pt x="17" y="0"/>
                    <a:pt x="17" y="0"/>
                    <a:pt x="17" y="0"/>
                  </a:cubicBezTo>
                  <a:cubicBezTo>
                    <a:pt x="24" y="10"/>
                    <a:pt x="24" y="10"/>
                    <a:pt x="24" y="10"/>
                  </a:cubicBezTo>
                  <a:cubicBezTo>
                    <a:pt x="25" y="13"/>
                    <a:pt x="26" y="14"/>
                    <a:pt x="26" y="16"/>
                  </a:cubicBezTo>
                  <a:cubicBezTo>
                    <a:pt x="26" y="18"/>
                    <a:pt x="25" y="19"/>
                    <a:pt x="24" y="20"/>
                  </a:cubicBezTo>
                  <a:cubicBezTo>
                    <a:pt x="23" y="21"/>
                    <a:pt x="21" y="21"/>
                    <a:pt x="20" y="21"/>
                  </a:cubicBezTo>
                  <a:cubicBezTo>
                    <a:pt x="19" y="20"/>
                    <a:pt x="18" y="20"/>
                    <a:pt x="16" y="19"/>
                  </a:cubicBezTo>
                  <a:cubicBezTo>
                    <a:pt x="16" y="20"/>
                    <a:pt x="15" y="21"/>
                    <a:pt x="15" y="22"/>
                  </a:cubicBezTo>
                  <a:cubicBezTo>
                    <a:pt x="14" y="24"/>
                    <a:pt x="14" y="25"/>
                    <a:pt x="14" y="26"/>
                  </a:cubicBezTo>
                  <a:cubicBezTo>
                    <a:pt x="13" y="27"/>
                    <a:pt x="13" y="27"/>
                    <a:pt x="13" y="28"/>
                  </a:cubicBezTo>
                  <a:cubicBezTo>
                    <a:pt x="13" y="29"/>
                    <a:pt x="13" y="30"/>
                    <a:pt x="13" y="30"/>
                  </a:cubicBezTo>
                  <a:cubicBezTo>
                    <a:pt x="13" y="30"/>
                    <a:pt x="13" y="30"/>
                    <a:pt x="13" y="31"/>
                  </a:cubicBezTo>
                  <a:cubicBezTo>
                    <a:pt x="13" y="31"/>
                    <a:pt x="14" y="31"/>
                    <a:pt x="14" y="31"/>
                  </a:cubicBezTo>
                  <a:lnTo>
                    <a:pt x="13" y="32"/>
                  </a:lnTo>
                  <a:close/>
                  <a:moveTo>
                    <a:pt x="20" y="15"/>
                  </a:moveTo>
                  <a:cubicBezTo>
                    <a:pt x="21" y="14"/>
                    <a:pt x="22" y="13"/>
                    <a:pt x="22" y="12"/>
                  </a:cubicBezTo>
                  <a:cubicBezTo>
                    <a:pt x="22" y="11"/>
                    <a:pt x="22" y="10"/>
                    <a:pt x="21" y="9"/>
                  </a:cubicBezTo>
                  <a:cubicBezTo>
                    <a:pt x="21" y="8"/>
                    <a:pt x="21" y="8"/>
                    <a:pt x="21" y="8"/>
                  </a:cubicBezTo>
                  <a:cubicBezTo>
                    <a:pt x="13" y="13"/>
                    <a:pt x="13" y="13"/>
                    <a:pt x="13" y="13"/>
                  </a:cubicBezTo>
                  <a:cubicBezTo>
                    <a:pt x="14" y="14"/>
                    <a:pt x="14" y="14"/>
                    <a:pt x="14" y="14"/>
                  </a:cubicBezTo>
                  <a:cubicBezTo>
                    <a:pt x="15" y="15"/>
                    <a:pt x="16" y="16"/>
                    <a:pt x="17" y="16"/>
                  </a:cubicBezTo>
                  <a:cubicBezTo>
                    <a:pt x="18" y="16"/>
                    <a:pt x="19" y="16"/>
                    <a:pt x="20" y="1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userDrawn="1"/>
          </p:nvSpPr>
          <p:spPr bwMode="auto">
            <a:xfrm>
              <a:off x="1512839" y="884660"/>
              <a:ext cx="95250" cy="76200"/>
            </a:xfrm>
            <a:custGeom>
              <a:avLst/>
              <a:gdLst>
                <a:gd name="T0" fmla="*/ 2 w 25"/>
                <a:gd name="T1" fmla="*/ 13 h 20"/>
                <a:gd name="T2" fmla="*/ 2 w 25"/>
                <a:gd name="T3" fmla="*/ 10 h 20"/>
                <a:gd name="T4" fmla="*/ 2 w 25"/>
                <a:gd name="T5" fmla="*/ 7 h 20"/>
                <a:gd name="T6" fmla="*/ 1 w 25"/>
                <a:gd name="T7" fmla="*/ 6 h 20"/>
                <a:gd name="T8" fmla="*/ 0 w 25"/>
                <a:gd name="T9" fmla="*/ 5 h 20"/>
                <a:gd name="T10" fmla="*/ 7 w 25"/>
                <a:gd name="T11" fmla="*/ 2 h 20"/>
                <a:gd name="T12" fmla="*/ 8 w 25"/>
                <a:gd name="T13" fmla="*/ 4 h 20"/>
                <a:gd name="T14" fmla="*/ 6 w 25"/>
                <a:gd name="T15" fmla="*/ 5 h 20"/>
                <a:gd name="T16" fmla="*/ 4 w 25"/>
                <a:gd name="T17" fmla="*/ 7 h 20"/>
                <a:gd name="T18" fmla="*/ 4 w 25"/>
                <a:gd name="T19" fmla="*/ 10 h 20"/>
                <a:gd name="T20" fmla="*/ 4 w 25"/>
                <a:gd name="T21" fmla="*/ 13 h 20"/>
                <a:gd name="T22" fmla="*/ 6 w 25"/>
                <a:gd name="T23" fmla="*/ 15 h 20"/>
                <a:gd name="T24" fmla="*/ 8 w 25"/>
                <a:gd name="T25" fmla="*/ 15 h 20"/>
                <a:gd name="T26" fmla="*/ 10 w 25"/>
                <a:gd name="T27" fmla="*/ 14 h 20"/>
                <a:gd name="T28" fmla="*/ 11 w 25"/>
                <a:gd name="T29" fmla="*/ 11 h 20"/>
                <a:gd name="T30" fmla="*/ 11 w 25"/>
                <a:gd name="T31" fmla="*/ 8 h 20"/>
                <a:gd name="T32" fmla="*/ 11 w 25"/>
                <a:gd name="T33" fmla="*/ 6 h 20"/>
                <a:gd name="T34" fmla="*/ 12 w 25"/>
                <a:gd name="T35" fmla="*/ 3 h 20"/>
                <a:gd name="T36" fmla="*/ 15 w 25"/>
                <a:gd name="T37" fmla="*/ 0 h 20"/>
                <a:gd name="T38" fmla="*/ 17 w 25"/>
                <a:gd name="T39" fmla="*/ 0 h 20"/>
                <a:gd name="T40" fmla="*/ 20 w 25"/>
                <a:gd name="T41" fmla="*/ 1 h 20"/>
                <a:gd name="T42" fmla="*/ 22 w 25"/>
                <a:gd name="T43" fmla="*/ 3 h 20"/>
                <a:gd name="T44" fmla="*/ 23 w 25"/>
                <a:gd name="T45" fmla="*/ 6 h 20"/>
                <a:gd name="T46" fmla="*/ 24 w 25"/>
                <a:gd name="T47" fmla="*/ 9 h 20"/>
                <a:gd name="T48" fmla="*/ 24 w 25"/>
                <a:gd name="T49" fmla="*/ 12 h 20"/>
                <a:gd name="T50" fmla="*/ 25 w 25"/>
                <a:gd name="T51" fmla="*/ 12 h 20"/>
                <a:gd name="T52" fmla="*/ 25 w 25"/>
                <a:gd name="T53" fmla="*/ 14 h 20"/>
                <a:gd name="T54" fmla="*/ 19 w 25"/>
                <a:gd name="T55" fmla="*/ 16 h 20"/>
                <a:gd name="T56" fmla="*/ 18 w 25"/>
                <a:gd name="T57" fmla="*/ 15 h 20"/>
                <a:gd name="T58" fmla="*/ 20 w 25"/>
                <a:gd name="T59" fmla="*/ 13 h 20"/>
                <a:gd name="T60" fmla="*/ 22 w 25"/>
                <a:gd name="T61" fmla="*/ 11 h 20"/>
                <a:gd name="T62" fmla="*/ 22 w 25"/>
                <a:gd name="T63" fmla="*/ 9 h 20"/>
                <a:gd name="T64" fmla="*/ 22 w 25"/>
                <a:gd name="T65" fmla="*/ 7 h 20"/>
                <a:gd name="T66" fmla="*/ 20 w 25"/>
                <a:gd name="T67" fmla="*/ 5 h 20"/>
                <a:gd name="T68" fmla="*/ 18 w 25"/>
                <a:gd name="T69" fmla="*/ 4 h 20"/>
                <a:gd name="T70" fmla="*/ 16 w 25"/>
                <a:gd name="T71" fmla="*/ 6 h 20"/>
                <a:gd name="T72" fmla="*/ 16 w 25"/>
                <a:gd name="T73" fmla="*/ 9 h 20"/>
                <a:gd name="T74" fmla="*/ 16 w 25"/>
                <a:gd name="T75" fmla="*/ 11 h 20"/>
                <a:gd name="T76" fmla="*/ 16 w 25"/>
                <a:gd name="T77" fmla="*/ 13 h 20"/>
                <a:gd name="T78" fmla="*/ 15 w 25"/>
                <a:gd name="T79" fmla="*/ 17 h 20"/>
                <a:gd name="T80" fmla="*/ 12 w 25"/>
                <a:gd name="T81" fmla="*/ 20 h 20"/>
                <a:gd name="T82" fmla="*/ 9 w 25"/>
                <a:gd name="T83" fmla="*/ 20 h 20"/>
                <a:gd name="T84" fmla="*/ 6 w 25"/>
                <a:gd name="T85" fmla="*/ 19 h 20"/>
                <a:gd name="T86" fmla="*/ 4 w 25"/>
                <a:gd name="T87" fmla="*/ 17 h 20"/>
                <a:gd name="T88" fmla="*/ 2 w 25"/>
                <a:gd name="T8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 h="20">
                  <a:moveTo>
                    <a:pt x="2" y="13"/>
                  </a:moveTo>
                  <a:cubicBezTo>
                    <a:pt x="2" y="12"/>
                    <a:pt x="2" y="11"/>
                    <a:pt x="2" y="10"/>
                  </a:cubicBezTo>
                  <a:cubicBezTo>
                    <a:pt x="2" y="9"/>
                    <a:pt x="2" y="8"/>
                    <a:pt x="2" y="7"/>
                  </a:cubicBezTo>
                  <a:cubicBezTo>
                    <a:pt x="1" y="6"/>
                    <a:pt x="1" y="6"/>
                    <a:pt x="1" y="6"/>
                  </a:cubicBezTo>
                  <a:cubicBezTo>
                    <a:pt x="0" y="5"/>
                    <a:pt x="0" y="5"/>
                    <a:pt x="0" y="5"/>
                  </a:cubicBezTo>
                  <a:cubicBezTo>
                    <a:pt x="7" y="2"/>
                    <a:pt x="7" y="2"/>
                    <a:pt x="7" y="2"/>
                  </a:cubicBezTo>
                  <a:cubicBezTo>
                    <a:pt x="8" y="4"/>
                    <a:pt x="8" y="4"/>
                    <a:pt x="8" y="4"/>
                  </a:cubicBezTo>
                  <a:cubicBezTo>
                    <a:pt x="7" y="4"/>
                    <a:pt x="7" y="5"/>
                    <a:pt x="6" y="5"/>
                  </a:cubicBezTo>
                  <a:cubicBezTo>
                    <a:pt x="5" y="6"/>
                    <a:pt x="5" y="7"/>
                    <a:pt x="4" y="7"/>
                  </a:cubicBezTo>
                  <a:cubicBezTo>
                    <a:pt x="4" y="8"/>
                    <a:pt x="4" y="9"/>
                    <a:pt x="4" y="10"/>
                  </a:cubicBezTo>
                  <a:cubicBezTo>
                    <a:pt x="3" y="11"/>
                    <a:pt x="4" y="12"/>
                    <a:pt x="4" y="13"/>
                  </a:cubicBezTo>
                  <a:cubicBezTo>
                    <a:pt x="4" y="14"/>
                    <a:pt x="5" y="15"/>
                    <a:pt x="6" y="15"/>
                  </a:cubicBezTo>
                  <a:cubicBezTo>
                    <a:pt x="7" y="16"/>
                    <a:pt x="7" y="16"/>
                    <a:pt x="8" y="15"/>
                  </a:cubicBezTo>
                  <a:cubicBezTo>
                    <a:pt x="9" y="15"/>
                    <a:pt x="10" y="15"/>
                    <a:pt x="10" y="14"/>
                  </a:cubicBezTo>
                  <a:cubicBezTo>
                    <a:pt x="10" y="13"/>
                    <a:pt x="11" y="12"/>
                    <a:pt x="11" y="11"/>
                  </a:cubicBezTo>
                  <a:cubicBezTo>
                    <a:pt x="11" y="10"/>
                    <a:pt x="11" y="9"/>
                    <a:pt x="11" y="8"/>
                  </a:cubicBezTo>
                  <a:cubicBezTo>
                    <a:pt x="11" y="8"/>
                    <a:pt x="11" y="7"/>
                    <a:pt x="11" y="6"/>
                  </a:cubicBezTo>
                  <a:cubicBezTo>
                    <a:pt x="11" y="5"/>
                    <a:pt x="11" y="3"/>
                    <a:pt x="12" y="3"/>
                  </a:cubicBezTo>
                  <a:cubicBezTo>
                    <a:pt x="13" y="2"/>
                    <a:pt x="14" y="1"/>
                    <a:pt x="15" y="0"/>
                  </a:cubicBezTo>
                  <a:cubicBezTo>
                    <a:pt x="16" y="0"/>
                    <a:pt x="16" y="0"/>
                    <a:pt x="17" y="0"/>
                  </a:cubicBezTo>
                  <a:cubicBezTo>
                    <a:pt x="18" y="0"/>
                    <a:pt x="19" y="1"/>
                    <a:pt x="20" y="1"/>
                  </a:cubicBezTo>
                  <a:cubicBezTo>
                    <a:pt x="20" y="1"/>
                    <a:pt x="21" y="2"/>
                    <a:pt x="22" y="3"/>
                  </a:cubicBezTo>
                  <a:cubicBezTo>
                    <a:pt x="22" y="4"/>
                    <a:pt x="23" y="5"/>
                    <a:pt x="23" y="6"/>
                  </a:cubicBezTo>
                  <a:cubicBezTo>
                    <a:pt x="24" y="7"/>
                    <a:pt x="24" y="8"/>
                    <a:pt x="24" y="9"/>
                  </a:cubicBezTo>
                  <a:cubicBezTo>
                    <a:pt x="24" y="10"/>
                    <a:pt x="24" y="11"/>
                    <a:pt x="24" y="12"/>
                  </a:cubicBezTo>
                  <a:cubicBezTo>
                    <a:pt x="25" y="12"/>
                    <a:pt x="25" y="12"/>
                    <a:pt x="25" y="12"/>
                  </a:cubicBezTo>
                  <a:cubicBezTo>
                    <a:pt x="25" y="14"/>
                    <a:pt x="25" y="14"/>
                    <a:pt x="25" y="14"/>
                  </a:cubicBezTo>
                  <a:cubicBezTo>
                    <a:pt x="19" y="16"/>
                    <a:pt x="19" y="16"/>
                    <a:pt x="19" y="16"/>
                  </a:cubicBezTo>
                  <a:cubicBezTo>
                    <a:pt x="18" y="15"/>
                    <a:pt x="18" y="15"/>
                    <a:pt x="18" y="15"/>
                  </a:cubicBezTo>
                  <a:cubicBezTo>
                    <a:pt x="19" y="14"/>
                    <a:pt x="19" y="14"/>
                    <a:pt x="20" y="13"/>
                  </a:cubicBezTo>
                  <a:cubicBezTo>
                    <a:pt x="21" y="12"/>
                    <a:pt x="21" y="12"/>
                    <a:pt x="22" y="11"/>
                  </a:cubicBezTo>
                  <a:cubicBezTo>
                    <a:pt x="22" y="11"/>
                    <a:pt x="22" y="10"/>
                    <a:pt x="22" y="9"/>
                  </a:cubicBezTo>
                  <a:cubicBezTo>
                    <a:pt x="22" y="8"/>
                    <a:pt x="22" y="8"/>
                    <a:pt x="22" y="7"/>
                  </a:cubicBezTo>
                  <a:cubicBezTo>
                    <a:pt x="22" y="6"/>
                    <a:pt x="21" y="5"/>
                    <a:pt x="20" y="5"/>
                  </a:cubicBezTo>
                  <a:cubicBezTo>
                    <a:pt x="20" y="4"/>
                    <a:pt x="19" y="4"/>
                    <a:pt x="18" y="4"/>
                  </a:cubicBezTo>
                  <a:cubicBezTo>
                    <a:pt x="17" y="5"/>
                    <a:pt x="17" y="5"/>
                    <a:pt x="16" y="6"/>
                  </a:cubicBezTo>
                  <a:cubicBezTo>
                    <a:pt x="16" y="7"/>
                    <a:pt x="16" y="8"/>
                    <a:pt x="16" y="9"/>
                  </a:cubicBezTo>
                  <a:cubicBezTo>
                    <a:pt x="16" y="10"/>
                    <a:pt x="16" y="11"/>
                    <a:pt x="16" y="11"/>
                  </a:cubicBezTo>
                  <a:cubicBezTo>
                    <a:pt x="16" y="12"/>
                    <a:pt x="16" y="13"/>
                    <a:pt x="16" y="13"/>
                  </a:cubicBezTo>
                  <a:cubicBezTo>
                    <a:pt x="16" y="15"/>
                    <a:pt x="15" y="16"/>
                    <a:pt x="15" y="17"/>
                  </a:cubicBezTo>
                  <a:cubicBezTo>
                    <a:pt x="14" y="18"/>
                    <a:pt x="13" y="19"/>
                    <a:pt x="12" y="20"/>
                  </a:cubicBezTo>
                  <a:cubicBezTo>
                    <a:pt x="11" y="20"/>
                    <a:pt x="10" y="20"/>
                    <a:pt x="9" y="20"/>
                  </a:cubicBezTo>
                  <a:cubicBezTo>
                    <a:pt x="8" y="20"/>
                    <a:pt x="7" y="19"/>
                    <a:pt x="6" y="19"/>
                  </a:cubicBezTo>
                  <a:cubicBezTo>
                    <a:pt x="6" y="18"/>
                    <a:pt x="5" y="18"/>
                    <a:pt x="4" y="17"/>
                  </a:cubicBezTo>
                  <a:cubicBezTo>
                    <a:pt x="3" y="16"/>
                    <a:pt x="3" y="15"/>
                    <a:pt x="2"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p:cNvSpPr>
            <p:nvPr userDrawn="1"/>
          </p:nvSpPr>
          <p:spPr bwMode="auto">
            <a:xfrm>
              <a:off x="1543001" y="1006897"/>
              <a:ext cx="82550" cy="52388"/>
            </a:xfrm>
            <a:custGeom>
              <a:avLst/>
              <a:gdLst>
                <a:gd name="T0" fmla="*/ 1 w 22"/>
                <a:gd name="T1" fmla="*/ 14 h 14"/>
                <a:gd name="T2" fmla="*/ 0 w 22"/>
                <a:gd name="T3" fmla="*/ 2 h 14"/>
                <a:gd name="T4" fmla="*/ 1 w 22"/>
                <a:gd name="T5" fmla="*/ 2 h 14"/>
                <a:gd name="T6" fmla="*/ 2 w 22"/>
                <a:gd name="T7" fmla="*/ 3 h 14"/>
                <a:gd name="T8" fmla="*/ 2 w 22"/>
                <a:gd name="T9" fmla="*/ 4 h 14"/>
                <a:gd name="T10" fmla="*/ 3 w 22"/>
                <a:gd name="T11" fmla="*/ 5 h 14"/>
                <a:gd name="T12" fmla="*/ 3 w 22"/>
                <a:gd name="T13" fmla="*/ 5 h 14"/>
                <a:gd name="T14" fmla="*/ 18 w 22"/>
                <a:gd name="T15" fmla="*/ 3 h 14"/>
                <a:gd name="T16" fmla="*/ 19 w 22"/>
                <a:gd name="T17" fmla="*/ 3 h 14"/>
                <a:gd name="T18" fmla="*/ 20 w 22"/>
                <a:gd name="T19" fmla="*/ 2 h 14"/>
                <a:gd name="T20" fmla="*/ 20 w 22"/>
                <a:gd name="T21" fmla="*/ 1 h 14"/>
                <a:gd name="T22" fmla="*/ 20 w 22"/>
                <a:gd name="T23" fmla="*/ 0 h 14"/>
                <a:gd name="T24" fmla="*/ 21 w 22"/>
                <a:gd name="T25" fmla="*/ 0 h 14"/>
                <a:gd name="T26" fmla="*/ 22 w 22"/>
                <a:gd name="T27" fmla="*/ 12 h 14"/>
                <a:gd name="T28" fmla="*/ 21 w 22"/>
                <a:gd name="T29" fmla="*/ 12 h 14"/>
                <a:gd name="T30" fmla="*/ 21 w 22"/>
                <a:gd name="T31" fmla="*/ 11 h 14"/>
                <a:gd name="T32" fmla="*/ 21 w 22"/>
                <a:gd name="T33" fmla="*/ 9 h 14"/>
                <a:gd name="T34" fmla="*/ 20 w 22"/>
                <a:gd name="T35" fmla="*/ 9 h 14"/>
                <a:gd name="T36" fmla="*/ 19 w 22"/>
                <a:gd name="T37" fmla="*/ 9 h 14"/>
                <a:gd name="T38" fmla="*/ 4 w 22"/>
                <a:gd name="T39" fmla="*/ 10 h 14"/>
                <a:gd name="T40" fmla="*/ 3 w 22"/>
                <a:gd name="T41" fmla="*/ 11 h 14"/>
                <a:gd name="T42" fmla="*/ 3 w 22"/>
                <a:gd name="T43" fmla="*/ 11 h 14"/>
                <a:gd name="T44" fmla="*/ 3 w 22"/>
                <a:gd name="T45" fmla="*/ 12 h 14"/>
                <a:gd name="T46" fmla="*/ 3 w 22"/>
                <a:gd name="T47" fmla="*/ 14 h 14"/>
                <a:gd name="T48" fmla="*/ 1 w 22"/>
                <a:gd name="T4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14">
                  <a:moveTo>
                    <a:pt x="1" y="14"/>
                  </a:moveTo>
                  <a:cubicBezTo>
                    <a:pt x="0" y="2"/>
                    <a:pt x="0" y="2"/>
                    <a:pt x="0" y="2"/>
                  </a:cubicBezTo>
                  <a:cubicBezTo>
                    <a:pt x="1" y="2"/>
                    <a:pt x="1" y="2"/>
                    <a:pt x="1" y="2"/>
                  </a:cubicBezTo>
                  <a:cubicBezTo>
                    <a:pt x="1" y="2"/>
                    <a:pt x="1" y="3"/>
                    <a:pt x="2" y="3"/>
                  </a:cubicBezTo>
                  <a:cubicBezTo>
                    <a:pt x="2" y="4"/>
                    <a:pt x="2" y="4"/>
                    <a:pt x="2" y="4"/>
                  </a:cubicBezTo>
                  <a:cubicBezTo>
                    <a:pt x="2" y="5"/>
                    <a:pt x="2" y="5"/>
                    <a:pt x="3" y="5"/>
                  </a:cubicBezTo>
                  <a:cubicBezTo>
                    <a:pt x="3" y="5"/>
                    <a:pt x="3" y="5"/>
                    <a:pt x="3" y="5"/>
                  </a:cubicBezTo>
                  <a:cubicBezTo>
                    <a:pt x="18" y="3"/>
                    <a:pt x="18" y="3"/>
                    <a:pt x="18" y="3"/>
                  </a:cubicBezTo>
                  <a:cubicBezTo>
                    <a:pt x="19" y="3"/>
                    <a:pt x="19" y="3"/>
                    <a:pt x="19" y="3"/>
                  </a:cubicBezTo>
                  <a:cubicBezTo>
                    <a:pt x="19" y="3"/>
                    <a:pt x="20" y="3"/>
                    <a:pt x="20" y="2"/>
                  </a:cubicBezTo>
                  <a:cubicBezTo>
                    <a:pt x="20" y="2"/>
                    <a:pt x="20" y="2"/>
                    <a:pt x="20" y="1"/>
                  </a:cubicBezTo>
                  <a:cubicBezTo>
                    <a:pt x="20" y="1"/>
                    <a:pt x="20" y="0"/>
                    <a:pt x="20" y="0"/>
                  </a:cubicBezTo>
                  <a:cubicBezTo>
                    <a:pt x="21" y="0"/>
                    <a:pt x="21" y="0"/>
                    <a:pt x="21" y="0"/>
                  </a:cubicBezTo>
                  <a:cubicBezTo>
                    <a:pt x="22" y="12"/>
                    <a:pt x="22" y="12"/>
                    <a:pt x="22" y="12"/>
                  </a:cubicBezTo>
                  <a:cubicBezTo>
                    <a:pt x="21" y="12"/>
                    <a:pt x="21" y="12"/>
                    <a:pt x="21" y="12"/>
                  </a:cubicBezTo>
                  <a:cubicBezTo>
                    <a:pt x="21" y="11"/>
                    <a:pt x="21" y="11"/>
                    <a:pt x="21" y="11"/>
                  </a:cubicBezTo>
                  <a:cubicBezTo>
                    <a:pt x="21" y="10"/>
                    <a:pt x="21" y="10"/>
                    <a:pt x="21" y="9"/>
                  </a:cubicBezTo>
                  <a:cubicBezTo>
                    <a:pt x="20" y="9"/>
                    <a:pt x="20" y="9"/>
                    <a:pt x="20" y="9"/>
                  </a:cubicBezTo>
                  <a:cubicBezTo>
                    <a:pt x="20" y="9"/>
                    <a:pt x="19" y="9"/>
                    <a:pt x="19" y="9"/>
                  </a:cubicBezTo>
                  <a:cubicBezTo>
                    <a:pt x="4" y="10"/>
                    <a:pt x="4" y="10"/>
                    <a:pt x="4" y="10"/>
                  </a:cubicBezTo>
                  <a:cubicBezTo>
                    <a:pt x="4" y="10"/>
                    <a:pt x="3" y="10"/>
                    <a:pt x="3" y="11"/>
                  </a:cubicBezTo>
                  <a:cubicBezTo>
                    <a:pt x="3" y="11"/>
                    <a:pt x="3" y="11"/>
                    <a:pt x="3" y="11"/>
                  </a:cubicBezTo>
                  <a:cubicBezTo>
                    <a:pt x="3" y="12"/>
                    <a:pt x="3" y="12"/>
                    <a:pt x="3" y="12"/>
                  </a:cubicBezTo>
                  <a:cubicBezTo>
                    <a:pt x="3" y="13"/>
                    <a:pt x="3" y="13"/>
                    <a:pt x="3" y="14"/>
                  </a:cubicBezTo>
                  <a:lnTo>
                    <a:pt x="1"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p:cNvSpPr>
            <p:nvPr userDrawn="1"/>
          </p:nvSpPr>
          <p:spPr bwMode="auto">
            <a:xfrm>
              <a:off x="1543001" y="1108497"/>
              <a:ext cx="87313" cy="79375"/>
            </a:xfrm>
            <a:custGeom>
              <a:avLst/>
              <a:gdLst>
                <a:gd name="T0" fmla="*/ 14 w 23"/>
                <a:gd name="T1" fmla="*/ 21 h 21"/>
                <a:gd name="T2" fmla="*/ 14 w 23"/>
                <a:gd name="T3" fmla="*/ 20 h 21"/>
                <a:gd name="T4" fmla="*/ 17 w 23"/>
                <a:gd name="T5" fmla="*/ 18 h 21"/>
                <a:gd name="T6" fmla="*/ 19 w 23"/>
                <a:gd name="T7" fmla="*/ 17 h 21"/>
                <a:gd name="T8" fmla="*/ 20 w 23"/>
                <a:gd name="T9" fmla="*/ 16 h 21"/>
                <a:gd name="T10" fmla="*/ 20 w 23"/>
                <a:gd name="T11" fmla="*/ 14 h 21"/>
                <a:gd name="T12" fmla="*/ 20 w 23"/>
                <a:gd name="T13" fmla="*/ 14 h 21"/>
                <a:gd name="T14" fmla="*/ 3 w 23"/>
                <a:gd name="T15" fmla="*/ 12 h 21"/>
                <a:gd name="T16" fmla="*/ 3 w 23"/>
                <a:gd name="T17" fmla="*/ 12 h 21"/>
                <a:gd name="T18" fmla="*/ 2 w 23"/>
                <a:gd name="T19" fmla="*/ 13 h 21"/>
                <a:gd name="T20" fmla="*/ 1 w 23"/>
                <a:gd name="T21" fmla="*/ 14 h 21"/>
                <a:gd name="T22" fmla="*/ 1 w 23"/>
                <a:gd name="T23" fmla="*/ 15 h 21"/>
                <a:gd name="T24" fmla="*/ 0 w 23"/>
                <a:gd name="T25" fmla="*/ 15 h 21"/>
                <a:gd name="T26" fmla="*/ 1 w 23"/>
                <a:gd name="T27" fmla="*/ 3 h 21"/>
                <a:gd name="T28" fmla="*/ 2 w 23"/>
                <a:gd name="T29" fmla="*/ 3 h 21"/>
                <a:gd name="T30" fmla="*/ 2 w 23"/>
                <a:gd name="T31" fmla="*/ 4 h 21"/>
                <a:gd name="T32" fmla="*/ 2 w 23"/>
                <a:gd name="T33" fmla="*/ 5 h 21"/>
                <a:gd name="T34" fmla="*/ 3 w 23"/>
                <a:gd name="T35" fmla="*/ 6 h 21"/>
                <a:gd name="T36" fmla="*/ 4 w 23"/>
                <a:gd name="T37" fmla="*/ 7 h 21"/>
                <a:gd name="T38" fmla="*/ 20 w 23"/>
                <a:gd name="T39" fmla="*/ 9 h 21"/>
                <a:gd name="T40" fmla="*/ 21 w 23"/>
                <a:gd name="T41" fmla="*/ 8 h 21"/>
                <a:gd name="T42" fmla="*/ 21 w 23"/>
                <a:gd name="T43" fmla="*/ 7 h 21"/>
                <a:gd name="T44" fmla="*/ 21 w 23"/>
                <a:gd name="T45" fmla="*/ 5 h 21"/>
                <a:gd name="T46" fmla="*/ 19 w 23"/>
                <a:gd name="T47" fmla="*/ 3 h 21"/>
                <a:gd name="T48" fmla="*/ 17 w 23"/>
                <a:gd name="T49" fmla="*/ 2 h 21"/>
                <a:gd name="T50" fmla="*/ 17 w 23"/>
                <a:gd name="T51" fmla="*/ 0 h 21"/>
                <a:gd name="T52" fmla="*/ 23 w 23"/>
                <a:gd name="T53" fmla="*/ 1 h 21"/>
                <a:gd name="T54" fmla="*/ 20 w 23"/>
                <a:gd name="T55" fmla="*/ 21 h 21"/>
                <a:gd name="T56" fmla="*/ 14 w 23"/>
                <a:gd name="T5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1">
                  <a:moveTo>
                    <a:pt x="14" y="21"/>
                  </a:moveTo>
                  <a:cubicBezTo>
                    <a:pt x="14" y="20"/>
                    <a:pt x="14" y="20"/>
                    <a:pt x="14" y="20"/>
                  </a:cubicBezTo>
                  <a:cubicBezTo>
                    <a:pt x="15" y="19"/>
                    <a:pt x="16" y="19"/>
                    <a:pt x="17" y="18"/>
                  </a:cubicBezTo>
                  <a:cubicBezTo>
                    <a:pt x="19" y="18"/>
                    <a:pt x="19" y="17"/>
                    <a:pt x="19" y="17"/>
                  </a:cubicBezTo>
                  <a:cubicBezTo>
                    <a:pt x="19" y="16"/>
                    <a:pt x="19" y="16"/>
                    <a:pt x="20" y="16"/>
                  </a:cubicBezTo>
                  <a:cubicBezTo>
                    <a:pt x="20" y="15"/>
                    <a:pt x="20" y="15"/>
                    <a:pt x="20" y="14"/>
                  </a:cubicBezTo>
                  <a:cubicBezTo>
                    <a:pt x="20" y="14"/>
                    <a:pt x="20" y="14"/>
                    <a:pt x="20" y="14"/>
                  </a:cubicBezTo>
                  <a:cubicBezTo>
                    <a:pt x="3" y="12"/>
                    <a:pt x="3" y="12"/>
                    <a:pt x="3" y="12"/>
                  </a:cubicBezTo>
                  <a:cubicBezTo>
                    <a:pt x="3" y="12"/>
                    <a:pt x="3" y="12"/>
                    <a:pt x="3" y="12"/>
                  </a:cubicBezTo>
                  <a:cubicBezTo>
                    <a:pt x="2" y="12"/>
                    <a:pt x="2" y="12"/>
                    <a:pt x="2" y="13"/>
                  </a:cubicBezTo>
                  <a:cubicBezTo>
                    <a:pt x="2" y="13"/>
                    <a:pt x="2" y="13"/>
                    <a:pt x="1" y="14"/>
                  </a:cubicBezTo>
                  <a:cubicBezTo>
                    <a:pt x="1" y="14"/>
                    <a:pt x="1" y="14"/>
                    <a:pt x="1" y="15"/>
                  </a:cubicBezTo>
                  <a:cubicBezTo>
                    <a:pt x="0" y="15"/>
                    <a:pt x="0" y="15"/>
                    <a:pt x="0" y="15"/>
                  </a:cubicBezTo>
                  <a:cubicBezTo>
                    <a:pt x="1" y="3"/>
                    <a:pt x="1" y="3"/>
                    <a:pt x="1" y="3"/>
                  </a:cubicBezTo>
                  <a:cubicBezTo>
                    <a:pt x="2" y="3"/>
                    <a:pt x="2" y="3"/>
                    <a:pt x="2" y="3"/>
                  </a:cubicBezTo>
                  <a:cubicBezTo>
                    <a:pt x="2" y="3"/>
                    <a:pt x="2" y="4"/>
                    <a:pt x="2" y="4"/>
                  </a:cubicBezTo>
                  <a:cubicBezTo>
                    <a:pt x="2" y="5"/>
                    <a:pt x="2" y="5"/>
                    <a:pt x="2" y="5"/>
                  </a:cubicBezTo>
                  <a:cubicBezTo>
                    <a:pt x="3" y="6"/>
                    <a:pt x="3" y="6"/>
                    <a:pt x="3" y="6"/>
                  </a:cubicBezTo>
                  <a:cubicBezTo>
                    <a:pt x="3" y="6"/>
                    <a:pt x="4" y="6"/>
                    <a:pt x="4" y="7"/>
                  </a:cubicBezTo>
                  <a:cubicBezTo>
                    <a:pt x="20" y="9"/>
                    <a:pt x="20" y="9"/>
                    <a:pt x="20" y="9"/>
                  </a:cubicBezTo>
                  <a:cubicBezTo>
                    <a:pt x="21" y="8"/>
                    <a:pt x="21" y="8"/>
                    <a:pt x="21" y="8"/>
                  </a:cubicBezTo>
                  <a:cubicBezTo>
                    <a:pt x="21" y="7"/>
                    <a:pt x="21" y="7"/>
                    <a:pt x="21" y="7"/>
                  </a:cubicBezTo>
                  <a:cubicBezTo>
                    <a:pt x="21" y="6"/>
                    <a:pt x="21" y="6"/>
                    <a:pt x="21" y="5"/>
                  </a:cubicBezTo>
                  <a:cubicBezTo>
                    <a:pt x="21" y="5"/>
                    <a:pt x="20" y="4"/>
                    <a:pt x="19" y="3"/>
                  </a:cubicBezTo>
                  <a:cubicBezTo>
                    <a:pt x="18" y="3"/>
                    <a:pt x="17" y="2"/>
                    <a:pt x="17" y="2"/>
                  </a:cubicBezTo>
                  <a:cubicBezTo>
                    <a:pt x="17" y="0"/>
                    <a:pt x="17" y="0"/>
                    <a:pt x="17" y="0"/>
                  </a:cubicBezTo>
                  <a:cubicBezTo>
                    <a:pt x="23" y="1"/>
                    <a:pt x="23" y="1"/>
                    <a:pt x="23" y="1"/>
                  </a:cubicBezTo>
                  <a:cubicBezTo>
                    <a:pt x="20" y="21"/>
                    <a:pt x="20" y="21"/>
                    <a:pt x="20" y="21"/>
                  </a:cubicBezTo>
                  <a:lnTo>
                    <a:pt x="14"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userDrawn="1"/>
          </p:nvSpPr>
          <p:spPr bwMode="auto">
            <a:xfrm>
              <a:off x="1509664" y="1233910"/>
              <a:ext cx="98425" cy="93663"/>
            </a:xfrm>
            <a:custGeom>
              <a:avLst/>
              <a:gdLst>
                <a:gd name="T0" fmla="*/ 16 w 26"/>
                <a:gd name="T1" fmla="*/ 24 h 25"/>
                <a:gd name="T2" fmla="*/ 17 w 26"/>
                <a:gd name="T3" fmla="*/ 23 h 25"/>
                <a:gd name="T4" fmla="*/ 17 w 26"/>
                <a:gd name="T5" fmla="*/ 22 h 25"/>
                <a:gd name="T6" fmla="*/ 16 w 26"/>
                <a:gd name="T7" fmla="*/ 21 h 25"/>
                <a:gd name="T8" fmla="*/ 15 w 26"/>
                <a:gd name="T9" fmla="*/ 19 h 25"/>
                <a:gd name="T10" fmla="*/ 13 w 26"/>
                <a:gd name="T11" fmla="*/ 17 h 25"/>
                <a:gd name="T12" fmla="*/ 11 w 26"/>
                <a:gd name="T13" fmla="*/ 13 h 25"/>
                <a:gd name="T14" fmla="*/ 9 w 26"/>
                <a:gd name="T15" fmla="*/ 11 h 25"/>
                <a:gd name="T16" fmla="*/ 7 w 26"/>
                <a:gd name="T17" fmla="*/ 10 h 25"/>
                <a:gd name="T18" fmla="*/ 4 w 26"/>
                <a:gd name="T19" fmla="*/ 9 h 25"/>
                <a:gd name="T20" fmla="*/ 3 w 26"/>
                <a:gd name="T21" fmla="*/ 9 h 25"/>
                <a:gd name="T22" fmla="*/ 2 w 26"/>
                <a:gd name="T23" fmla="*/ 10 h 25"/>
                <a:gd name="T24" fmla="*/ 2 w 26"/>
                <a:gd name="T25" fmla="*/ 11 h 25"/>
                <a:gd name="T26" fmla="*/ 1 w 26"/>
                <a:gd name="T27" fmla="*/ 12 h 25"/>
                <a:gd name="T28" fmla="*/ 0 w 26"/>
                <a:gd name="T29" fmla="*/ 11 h 25"/>
                <a:gd name="T30" fmla="*/ 4 w 26"/>
                <a:gd name="T31" fmla="*/ 0 h 25"/>
                <a:gd name="T32" fmla="*/ 5 w 26"/>
                <a:gd name="T33" fmla="*/ 1 h 25"/>
                <a:gd name="T34" fmla="*/ 5 w 26"/>
                <a:gd name="T35" fmla="*/ 2 h 25"/>
                <a:gd name="T36" fmla="*/ 5 w 26"/>
                <a:gd name="T37" fmla="*/ 3 h 25"/>
                <a:gd name="T38" fmla="*/ 5 w 26"/>
                <a:gd name="T39" fmla="*/ 4 h 25"/>
                <a:gd name="T40" fmla="*/ 6 w 26"/>
                <a:gd name="T41" fmla="*/ 4 h 25"/>
                <a:gd name="T42" fmla="*/ 9 w 26"/>
                <a:gd name="T43" fmla="*/ 6 h 25"/>
                <a:gd name="T44" fmla="*/ 10 w 26"/>
                <a:gd name="T45" fmla="*/ 6 h 25"/>
                <a:gd name="T46" fmla="*/ 11 w 26"/>
                <a:gd name="T47" fmla="*/ 6 h 25"/>
                <a:gd name="T48" fmla="*/ 12 w 26"/>
                <a:gd name="T49" fmla="*/ 6 h 25"/>
                <a:gd name="T50" fmla="*/ 13 w 26"/>
                <a:gd name="T51" fmla="*/ 6 h 25"/>
                <a:gd name="T52" fmla="*/ 17 w 26"/>
                <a:gd name="T53" fmla="*/ 5 h 25"/>
                <a:gd name="T54" fmla="*/ 21 w 26"/>
                <a:gd name="T55" fmla="*/ 4 h 25"/>
                <a:gd name="T56" fmla="*/ 23 w 26"/>
                <a:gd name="T57" fmla="*/ 4 h 25"/>
                <a:gd name="T58" fmla="*/ 24 w 26"/>
                <a:gd name="T59" fmla="*/ 3 h 25"/>
                <a:gd name="T60" fmla="*/ 25 w 26"/>
                <a:gd name="T61" fmla="*/ 3 h 25"/>
                <a:gd name="T62" fmla="*/ 25 w 26"/>
                <a:gd name="T63" fmla="*/ 2 h 25"/>
                <a:gd name="T64" fmla="*/ 26 w 26"/>
                <a:gd name="T65" fmla="*/ 2 h 25"/>
                <a:gd name="T66" fmla="*/ 22 w 26"/>
                <a:gd name="T67" fmla="*/ 13 h 25"/>
                <a:gd name="T68" fmla="*/ 21 w 26"/>
                <a:gd name="T69" fmla="*/ 13 h 25"/>
                <a:gd name="T70" fmla="*/ 21 w 26"/>
                <a:gd name="T71" fmla="*/ 11 h 25"/>
                <a:gd name="T72" fmla="*/ 21 w 26"/>
                <a:gd name="T73" fmla="*/ 10 h 25"/>
                <a:gd name="T74" fmla="*/ 20 w 26"/>
                <a:gd name="T75" fmla="*/ 10 h 25"/>
                <a:gd name="T76" fmla="*/ 19 w 26"/>
                <a:gd name="T77" fmla="*/ 10 h 25"/>
                <a:gd name="T78" fmla="*/ 16 w 26"/>
                <a:gd name="T79" fmla="*/ 11 h 25"/>
                <a:gd name="T80" fmla="*/ 11 w 26"/>
                <a:gd name="T81" fmla="*/ 11 h 25"/>
                <a:gd name="T82" fmla="*/ 16 w 26"/>
                <a:gd name="T83" fmla="*/ 17 h 25"/>
                <a:gd name="T84" fmla="*/ 17 w 26"/>
                <a:gd name="T85" fmla="*/ 19 h 25"/>
                <a:gd name="T86" fmla="*/ 18 w 26"/>
                <a:gd name="T87" fmla="*/ 19 h 25"/>
                <a:gd name="T88" fmla="*/ 19 w 26"/>
                <a:gd name="T89" fmla="*/ 17 h 25"/>
                <a:gd name="T90" fmla="*/ 20 w 26"/>
                <a:gd name="T91" fmla="*/ 17 h 25"/>
                <a:gd name="T92" fmla="*/ 18 w 26"/>
                <a:gd name="T93" fmla="*/ 25 h 25"/>
                <a:gd name="T94" fmla="*/ 16 w 26"/>
                <a:gd name="T95"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25">
                  <a:moveTo>
                    <a:pt x="16" y="24"/>
                  </a:moveTo>
                  <a:cubicBezTo>
                    <a:pt x="17" y="24"/>
                    <a:pt x="17" y="23"/>
                    <a:pt x="17" y="23"/>
                  </a:cubicBezTo>
                  <a:cubicBezTo>
                    <a:pt x="17" y="23"/>
                    <a:pt x="17" y="23"/>
                    <a:pt x="17" y="22"/>
                  </a:cubicBezTo>
                  <a:cubicBezTo>
                    <a:pt x="16" y="22"/>
                    <a:pt x="16" y="21"/>
                    <a:pt x="16" y="21"/>
                  </a:cubicBezTo>
                  <a:cubicBezTo>
                    <a:pt x="16" y="20"/>
                    <a:pt x="16" y="20"/>
                    <a:pt x="15" y="19"/>
                  </a:cubicBezTo>
                  <a:cubicBezTo>
                    <a:pt x="15" y="19"/>
                    <a:pt x="14" y="18"/>
                    <a:pt x="13" y="17"/>
                  </a:cubicBezTo>
                  <a:cubicBezTo>
                    <a:pt x="12" y="15"/>
                    <a:pt x="12" y="14"/>
                    <a:pt x="11" y="13"/>
                  </a:cubicBezTo>
                  <a:cubicBezTo>
                    <a:pt x="10" y="12"/>
                    <a:pt x="10" y="12"/>
                    <a:pt x="9" y="11"/>
                  </a:cubicBezTo>
                  <a:cubicBezTo>
                    <a:pt x="9" y="11"/>
                    <a:pt x="8" y="11"/>
                    <a:pt x="7" y="10"/>
                  </a:cubicBezTo>
                  <a:cubicBezTo>
                    <a:pt x="4" y="9"/>
                    <a:pt x="4" y="9"/>
                    <a:pt x="4" y="9"/>
                  </a:cubicBezTo>
                  <a:cubicBezTo>
                    <a:pt x="4" y="9"/>
                    <a:pt x="4" y="9"/>
                    <a:pt x="3" y="9"/>
                  </a:cubicBezTo>
                  <a:cubicBezTo>
                    <a:pt x="3" y="9"/>
                    <a:pt x="3" y="9"/>
                    <a:pt x="2" y="10"/>
                  </a:cubicBezTo>
                  <a:cubicBezTo>
                    <a:pt x="2" y="10"/>
                    <a:pt x="2" y="10"/>
                    <a:pt x="2" y="11"/>
                  </a:cubicBezTo>
                  <a:cubicBezTo>
                    <a:pt x="1" y="11"/>
                    <a:pt x="1" y="11"/>
                    <a:pt x="1" y="12"/>
                  </a:cubicBezTo>
                  <a:cubicBezTo>
                    <a:pt x="0" y="11"/>
                    <a:pt x="0" y="11"/>
                    <a:pt x="0" y="11"/>
                  </a:cubicBezTo>
                  <a:cubicBezTo>
                    <a:pt x="4" y="0"/>
                    <a:pt x="4" y="0"/>
                    <a:pt x="4" y="0"/>
                  </a:cubicBezTo>
                  <a:cubicBezTo>
                    <a:pt x="5" y="1"/>
                    <a:pt x="5" y="1"/>
                    <a:pt x="5" y="1"/>
                  </a:cubicBezTo>
                  <a:cubicBezTo>
                    <a:pt x="5" y="1"/>
                    <a:pt x="5" y="1"/>
                    <a:pt x="5" y="2"/>
                  </a:cubicBezTo>
                  <a:cubicBezTo>
                    <a:pt x="5" y="2"/>
                    <a:pt x="5" y="3"/>
                    <a:pt x="5" y="3"/>
                  </a:cubicBezTo>
                  <a:cubicBezTo>
                    <a:pt x="5" y="3"/>
                    <a:pt x="5" y="4"/>
                    <a:pt x="5" y="4"/>
                  </a:cubicBezTo>
                  <a:cubicBezTo>
                    <a:pt x="5" y="4"/>
                    <a:pt x="6" y="4"/>
                    <a:pt x="6" y="4"/>
                  </a:cubicBezTo>
                  <a:cubicBezTo>
                    <a:pt x="9" y="6"/>
                    <a:pt x="9" y="6"/>
                    <a:pt x="9" y="6"/>
                  </a:cubicBezTo>
                  <a:cubicBezTo>
                    <a:pt x="10" y="6"/>
                    <a:pt x="10" y="6"/>
                    <a:pt x="10" y="6"/>
                  </a:cubicBezTo>
                  <a:cubicBezTo>
                    <a:pt x="11" y="6"/>
                    <a:pt x="11" y="6"/>
                    <a:pt x="11" y="6"/>
                  </a:cubicBezTo>
                  <a:cubicBezTo>
                    <a:pt x="11" y="6"/>
                    <a:pt x="11" y="6"/>
                    <a:pt x="12" y="6"/>
                  </a:cubicBezTo>
                  <a:cubicBezTo>
                    <a:pt x="12" y="6"/>
                    <a:pt x="12" y="6"/>
                    <a:pt x="13" y="6"/>
                  </a:cubicBezTo>
                  <a:cubicBezTo>
                    <a:pt x="14" y="6"/>
                    <a:pt x="16" y="5"/>
                    <a:pt x="17" y="5"/>
                  </a:cubicBezTo>
                  <a:cubicBezTo>
                    <a:pt x="19" y="5"/>
                    <a:pt x="20" y="5"/>
                    <a:pt x="21" y="4"/>
                  </a:cubicBezTo>
                  <a:cubicBezTo>
                    <a:pt x="22" y="4"/>
                    <a:pt x="22" y="4"/>
                    <a:pt x="23" y="4"/>
                  </a:cubicBezTo>
                  <a:cubicBezTo>
                    <a:pt x="23" y="4"/>
                    <a:pt x="24" y="4"/>
                    <a:pt x="24" y="3"/>
                  </a:cubicBezTo>
                  <a:cubicBezTo>
                    <a:pt x="24" y="3"/>
                    <a:pt x="24" y="3"/>
                    <a:pt x="25" y="3"/>
                  </a:cubicBezTo>
                  <a:cubicBezTo>
                    <a:pt x="25" y="2"/>
                    <a:pt x="25" y="2"/>
                    <a:pt x="25" y="2"/>
                  </a:cubicBezTo>
                  <a:cubicBezTo>
                    <a:pt x="26" y="2"/>
                    <a:pt x="26" y="2"/>
                    <a:pt x="26" y="2"/>
                  </a:cubicBezTo>
                  <a:cubicBezTo>
                    <a:pt x="22" y="13"/>
                    <a:pt x="22" y="13"/>
                    <a:pt x="22" y="13"/>
                  </a:cubicBezTo>
                  <a:cubicBezTo>
                    <a:pt x="21" y="13"/>
                    <a:pt x="21" y="13"/>
                    <a:pt x="21" y="13"/>
                  </a:cubicBezTo>
                  <a:cubicBezTo>
                    <a:pt x="21" y="12"/>
                    <a:pt x="21" y="11"/>
                    <a:pt x="21" y="11"/>
                  </a:cubicBezTo>
                  <a:cubicBezTo>
                    <a:pt x="21" y="10"/>
                    <a:pt x="21" y="10"/>
                    <a:pt x="21" y="10"/>
                  </a:cubicBezTo>
                  <a:cubicBezTo>
                    <a:pt x="21" y="10"/>
                    <a:pt x="21" y="10"/>
                    <a:pt x="20" y="10"/>
                  </a:cubicBezTo>
                  <a:cubicBezTo>
                    <a:pt x="20" y="10"/>
                    <a:pt x="19" y="10"/>
                    <a:pt x="19" y="10"/>
                  </a:cubicBezTo>
                  <a:cubicBezTo>
                    <a:pt x="18" y="10"/>
                    <a:pt x="17" y="10"/>
                    <a:pt x="16" y="11"/>
                  </a:cubicBezTo>
                  <a:cubicBezTo>
                    <a:pt x="14" y="11"/>
                    <a:pt x="13" y="11"/>
                    <a:pt x="11" y="11"/>
                  </a:cubicBezTo>
                  <a:cubicBezTo>
                    <a:pt x="13" y="14"/>
                    <a:pt x="15" y="16"/>
                    <a:pt x="16" y="17"/>
                  </a:cubicBezTo>
                  <a:cubicBezTo>
                    <a:pt x="16" y="18"/>
                    <a:pt x="17" y="19"/>
                    <a:pt x="17" y="19"/>
                  </a:cubicBezTo>
                  <a:cubicBezTo>
                    <a:pt x="18" y="19"/>
                    <a:pt x="18" y="19"/>
                    <a:pt x="18" y="19"/>
                  </a:cubicBezTo>
                  <a:cubicBezTo>
                    <a:pt x="19" y="18"/>
                    <a:pt x="19" y="18"/>
                    <a:pt x="19" y="17"/>
                  </a:cubicBezTo>
                  <a:cubicBezTo>
                    <a:pt x="20" y="17"/>
                    <a:pt x="20" y="17"/>
                    <a:pt x="20" y="17"/>
                  </a:cubicBezTo>
                  <a:cubicBezTo>
                    <a:pt x="18" y="25"/>
                    <a:pt x="18" y="25"/>
                    <a:pt x="18" y="25"/>
                  </a:cubicBezTo>
                  <a:lnTo>
                    <a:pt x="16" y="2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noEditPoints="1"/>
            </p:cNvSpPr>
            <p:nvPr userDrawn="1"/>
          </p:nvSpPr>
          <p:spPr bwMode="auto">
            <a:xfrm>
              <a:off x="671464" y="673522"/>
              <a:ext cx="815975" cy="820738"/>
            </a:xfrm>
            <a:custGeom>
              <a:avLst/>
              <a:gdLst>
                <a:gd name="T0" fmla="*/ 108 w 217"/>
                <a:gd name="T1" fmla="*/ 217 h 217"/>
                <a:gd name="T2" fmla="*/ 108 w 217"/>
                <a:gd name="T3" fmla="*/ 0 h 217"/>
                <a:gd name="T4" fmla="*/ 92 w 217"/>
                <a:gd name="T5" fmla="*/ 18 h 217"/>
                <a:gd name="T6" fmla="*/ 84 w 217"/>
                <a:gd name="T7" fmla="*/ 38 h 217"/>
                <a:gd name="T8" fmla="*/ 27 w 217"/>
                <a:gd name="T9" fmla="*/ 67 h 217"/>
                <a:gd name="T10" fmla="*/ 38 w 217"/>
                <a:gd name="T11" fmla="*/ 80 h 217"/>
                <a:gd name="T12" fmla="*/ 84 w 217"/>
                <a:gd name="T13" fmla="*/ 74 h 217"/>
                <a:gd name="T14" fmla="*/ 21 w 217"/>
                <a:gd name="T15" fmla="*/ 128 h 217"/>
                <a:gd name="T16" fmla="*/ 23 w 217"/>
                <a:gd name="T17" fmla="*/ 139 h 217"/>
                <a:gd name="T18" fmla="*/ 63 w 217"/>
                <a:gd name="T19" fmla="*/ 104 h 217"/>
                <a:gd name="T20" fmla="*/ 101 w 217"/>
                <a:gd name="T21" fmla="*/ 80 h 217"/>
                <a:gd name="T22" fmla="*/ 101 w 217"/>
                <a:gd name="T23" fmla="*/ 27 h 217"/>
                <a:gd name="T24" fmla="*/ 92 w 217"/>
                <a:gd name="T25" fmla="*/ 18 h 217"/>
                <a:gd name="T26" fmla="*/ 116 w 217"/>
                <a:gd name="T27" fmla="*/ 27 h 217"/>
                <a:gd name="T28" fmla="*/ 116 w 217"/>
                <a:gd name="T29" fmla="*/ 80 h 217"/>
                <a:gd name="T30" fmla="*/ 154 w 217"/>
                <a:gd name="T31" fmla="*/ 104 h 217"/>
                <a:gd name="T32" fmla="*/ 193 w 217"/>
                <a:gd name="T33" fmla="*/ 139 h 217"/>
                <a:gd name="T34" fmla="*/ 196 w 217"/>
                <a:gd name="T35" fmla="*/ 128 h 217"/>
                <a:gd name="T36" fmla="*/ 133 w 217"/>
                <a:gd name="T37" fmla="*/ 74 h 217"/>
                <a:gd name="T38" fmla="*/ 178 w 217"/>
                <a:gd name="T39" fmla="*/ 80 h 217"/>
                <a:gd name="T40" fmla="*/ 189 w 217"/>
                <a:gd name="T41" fmla="*/ 67 h 217"/>
                <a:gd name="T42" fmla="*/ 133 w 217"/>
                <a:gd name="T43" fmla="*/ 38 h 217"/>
                <a:gd name="T44" fmla="*/ 124 w 217"/>
                <a:gd name="T45" fmla="*/ 18 h 217"/>
                <a:gd name="T46" fmla="*/ 176 w 217"/>
                <a:gd name="T47" fmla="*/ 164 h 217"/>
                <a:gd name="T48" fmla="*/ 148 w 217"/>
                <a:gd name="T49" fmla="*/ 122 h 217"/>
                <a:gd name="T50" fmla="*/ 117 w 217"/>
                <a:gd name="T51" fmla="*/ 105 h 217"/>
                <a:gd name="T52" fmla="*/ 108 w 217"/>
                <a:gd name="T53" fmla="*/ 92 h 217"/>
                <a:gd name="T54" fmla="*/ 100 w 217"/>
                <a:gd name="T55" fmla="*/ 105 h 217"/>
                <a:gd name="T56" fmla="*/ 68 w 217"/>
                <a:gd name="T57" fmla="*/ 122 h 217"/>
                <a:gd name="T58" fmla="*/ 41 w 217"/>
                <a:gd name="T59" fmla="*/ 164 h 217"/>
                <a:gd name="T60" fmla="*/ 56 w 217"/>
                <a:gd name="T61" fmla="*/ 171 h 217"/>
                <a:gd name="T62" fmla="*/ 100 w 217"/>
                <a:gd name="T63" fmla="*/ 122 h 217"/>
                <a:gd name="T64" fmla="*/ 95 w 217"/>
                <a:gd name="T65" fmla="*/ 143 h 217"/>
                <a:gd name="T66" fmla="*/ 82 w 217"/>
                <a:gd name="T67" fmla="*/ 154 h 217"/>
                <a:gd name="T68" fmla="*/ 75 w 217"/>
                <a:gd name="T69" fmla="*/ 194 h 217"/>
                <a:gd name="T70" fmla="*/ 95 w 217"/>
                <a:gd name="T71" fmla="*/ 164 h 217"/>
                <a:gd name="T72" fmla="*/ 121 w 217"/>
                <a:gd name="T73" fmla="*/ 164 h 217"/>
                <a:gd name="T74" fmla="*/ 141 w 217"/>
                <a:gd name="T75" fmla="*/ 194 h 217"/>
                <a:gd name="T76" fmla="*/ 134 w 217"/>
                <a:gd name="T77" fmla="*/ 154 h 217"/>
                <a:gd name="T78" fmla="*/ 122 w 217"/>
                <a:gd name="T79" fmla="*/ 143 h 217"/>
                <a:gd name="T80" fmla="*/ 117 w 217"/>
                <a:gd name="T81" fmla="*/ 122 h 217"/>
                <a:gd name="T82" fmla="*/ 160 w 217"/>
                <a:gd name="T83" fmla="*/ 171 h 217"/>
                <a:gd name="T84" fmla="*/ 176 w 217"/>
                <a:gd name="T85" fmla="*/ 16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7" h="217">
                  <a:moveTo>
                    <a:pt x="217" y="109"/>
                  </a:moveTo>
                  <a:cubicBezTo>
                    <a:pt x="217" y="169"/>
                    <a:pt x="168" y="217"/>
                    <a:pt x="108" y="217"/>
                  </a:cubicBezTo>
                  <a:cubicBezTo>
                    <a:pt x="48" y="217"/>
                    <a:pt x="0" y="169"/>
                    <a:pt x="0" y="109"/>
                  </a:cubicBezTo>
                  <a:cubicBezTo>
                    <a:pt x="0" y="49"/>
                    <a:pt x="48" y="0"/>
                    <a:pt x="108" y="0"/>
                  </a:cubicBezTo>
                  <a:cubicBezTo>
                    <a:pt x="168" y="0"/>
                    <a:pt x="217" y="49"/>
                    <a:pt x="217" y="109"/>
                  </a:cubicBezTo>
                  <a:close/>
                  <a:moveTo>
                    <a:pt x="92" y="18"/>
                  </a:moveTo>
                  <a:cubicBezTo>
                    <a:pt x="88" y="18"/>
                    <a:pt x="84" y="22"/>
                    <a:pt x="84" y="27"/>
                  </a:cubicBezTo>
                  <a:cubicBezTo>
                    <a:pt x="84" y="38"/>
                    <a:pt x="84" y="38"/>
                    <a:pt x="84" y="38"/>
                  </a:cubicBezTo>
                  <a:cubicBezTo>
                    <a:pt x="75" y="40"/>
                    <a:pt x="66" y="43"/>
                    <a:pt x="57" y="48"/>
                  </a:cubicBezTo>
                  <a:cubicBezTo>
                    <a:pt x="46" y="53"/>
                    <a:pt x="36" y="60"/>
                    <a:pt x="27" y="67"/>
                  </a:cubicBezTo>
                  <a:cubicBezTo>
                    <a:pt x="24" y="70"/>
                    <a:pt x="23" y="75"/>
                    <a:pt x="26" y="79"/>
                  </a:cubicBezTo>
                  <a:cubicBezTo>
                    <a:pt x="29" y="82"/>
                    <a:pt x="35" y="83"/>
                    <a:pt x="38" y="80"/>
                  </a:cubicBezTo>
                  <a:cubicBezTo>
                    <a:pt x="52" y="68"/>
                    <a:pt x="68" y="59"/>
                    <a:pt x="84" y="55"/>
                  </a:cubicBezTo>
                  <a:cubicBezTo>
                    <a:pt x="84" y="74"/>
                    <a:pt x="84" y="74"/>
                    <a:pt x="84" y="74"/>
                  </a:cubicBezTo>
                  <a:cubicBezTo>
                    <a:pt x="73" y="77"/>
                    <a:pt x="62" y="83"/>
                    <a:pt x="52" y="92"/>
                  </a:cubicBezTo>
                  <a:cubicBezTo>
                    <a:pt x="41" y="101"/>
                    <a:pt x="30" y="113"/>
                    <a:pt x="21" y="128"/>
                  </a:cubicBezTo>
                  <a:cubicBezTo>
                    <a:pt x="20" y="129"/>
                    <a:pt x="19" y="131"/>
                    <a:pt x="19" y="132"/>
                  </a:cubicBezTo>
                  <a:cubicBezTo>
                    <a:pt x="19" y="135"/>
                    <a:pt x="21" y="138"/>
                    <a:pt x="23" y="139"/>
                  </a:cubicBezTo>
                  <a:cubicBezTo>
                    <a:pt x="27" y="142"/>
                    <a:pt x="32" y="141"/>
                    <a:pt x="35" y="137"/>
                  </a:cubicBezTo>
                  <a:cubicBezTo>
                    <a:pt x="43" y="124"/>
                    <a:pt x="53" y="113"/>
                    <a:pt x="63" y="104"/>
                  </a:cubicBezTo>
                  <a:cubicBezTo>
                    <a:pt x="73" y="96"/>
                    <a:pt x="84" y="90"/>
                    <a:pt x="94" y="88"/>
                  </a:cubicBezTo>
                  <a:cubicBezTo>
                    <a:pt x="99" y="87"/>
                    <a:pt x="101" y="83"/>
                    <a:pt x="101" y="80"/>
                  </a:cubicBezTo>
                  <a:cubicBezTo>
                    <a:pt x="101" y="80"/>
                    <a:pt x="101" y="78"/>
                    <a:pt x="101" y="76"/>
                  </a:cubicBezTo>
                  <a:cubicBezTo>
                    <a:pt x="101" y="63"/>
                    <a:pt x="101" y="27"/>
                    <a:pt x="101" y="27"/>
                  </a:cubicBezTo>
                  <a:cubicBezTo>
                    <a:pt x="101" y="27"/>
                    <a:pt x="101" y="27"/>
                    <a:pt x="101" y="27"/>
                  </a:cubicBezTo>
                  <a:cubicBezTo>
                    <a:pt x="101" y="22"/>
                    <a:pt x="97" y="18"/>
                    <a:pt x="92" y="18"/>
                  </a:cubicBezTo>
                  <a:close/>
                  <a:moveTo>
                    <a:pt x="116" y="27"/>
                  </a:moveTo>
                  <a:cubicBezTo>
                    <a:pt x="116" y="27"/>
                    <a:pt x="116" y="27"/>
                    <a:pt x="116" y="27"/>
                  </a:cubicBezTo>
                  <a:cubicBezTo>
                    <a:pt x="116" y="27"/>
                    <a:pt x="116" y="63"/>
                    <a:pt x="116" y="76"/>
                  </a:cubicBezTo>
                  <a:cubicBezTo>
                    <a:pt x="116" y="78"/>
                    <a:pt x="116" y="80"/>
                    <a:pt x="116" y="80"/>
                  </a:cubicBezTo>
                  <a:cubicBezTo>
                    <a:pt x="116" y="83"/>
                    <a:pt x="118" y="87"/>
                    <a:pt x="122" y="88"/>
                  </a:cubicBezTo>
                  <a:cubicBezTo>
                    <a:pt x="132" y="90"/>
                    <a:pt x="143" y="96"/>
                    <a:pt x="154" y="104"/>
                  </a:cubicBezTo>
                  <a:cubicBezTo>
                    <a:pt x="164" y="113"/>
                    <a:pt x="173" y="124"/>
                    <a:pt x="182" y="137"/>
                  </a:cubicBezTo>
                  <a:cubicBezTo>
                    <a:pt x="184" y="141"/>
                    <a:pt x="189" y="142"/>
                    <a:pt x="193" y="139"/>
                  </a:cubicBezTo>
                  <a:cubicBezTo>
                    <a:pt x="196" y="138"/>
                    <a:pt x="197" y="135"/>
                    <a:pt x="197" y="132"/>
                  </a:cubicBezTo>
                  <a:cubicBezTo>
                    <a:pt x="197" y="131"/>
                    <a:pt x="197" y="129"/>
                    <a:pt x="196" y="128"/>
                  </a:cubicBezTo>
                  <a:cubicBezTo>
                    <a:pt x="186" y="113"/>
                    <a:pt x="176" y="101"/>
                    <a:pt x="164" y="92"/>
                  </a:cubicBezTo>
                  <a:cubicBezTo>
                    <a:pt x="154" y="83"/>
                    <a:pt x="144" y="77"/>
                    <a:pt x="133" y="74"/>
                  </a:cubicBezTo>
                  <a:cubicBezTo>
                    <a:pt x="133" y="55"/>
                    <a:pt x="133" y="55"/>
                    <a:pt x="133" y="55"/>
                  </a:cubicBezTo>
                  <a:cubicBezTo>
                    <a:pt x="148" y="59"/>
                    <a:pt x="165" y="68"/>
                    <a:pt x="178" y="80"/>
                  </a:cubicBezTo>
                  <a:cubicBezTo>
                    <a:pt x="182" y="83"/>
                    <a:pt x="187" y="82"/>
                    <a:pt x="190" y="79"/>
                  </a:cubicBezTo>
                  <a:cubicBezTo>
                    <a:pt x="193" y="75"/>
                    <a:pt x="193" y="70"/>
                    <a:pt x="189" y="67"/>
                  </a:cubicBezTo>
                  <a:cubicBezTo>
                    <a:pt x="180" y="60"/>
                    <a:pt x="170" y="53"/>
                    <a:pt x="160" y="48"/>
                  </a:cubicBezTo>
                  <a:cubicBezTo>
                    <a:pt x="151" y="43"/>
                    <a:pt x="142" y="40"/>
                    <a:pt x="133" y="38"/>
                  </a:cubicBezTo>
                  <a:cubicBezTo>
                    <a:pt x="133" y="27"/>
                    <a:pt x="133" y="27"/>
                    <a:pt x="133" y="27"/>
                  </a:cubicBezTo>
                  <a:cubicBezTo>
                    <a:pt x="133" y="22"/>
                    <a:pt x="129" y="18"/>
                    <a:pt x="124" y="18"/>
                  </a:cubicBezTo>
                  <a:cubicBezTo>
                    <a:pt x="119" y="18"/>
                    <a:pt x="116" y="22"/>
                    <a:pt x="116" y="27"/>
                  </a:cubicBezTo>
                  <a:close/>
                  <a:moveTo>
                    <a:pt x="176" y="164"/>
                  </a:moveTo>
                  <a:cubicBezTo>
                    <a:pt x="172" y="156"/>
                    <a:pt x="168" y="148"/>
                    <a:pt x="164" y="141"/>
                  </a:cubicBezTo>
                  <a:cubicBezTo>
                    <a:pt x="159" y="134"/>
                    <a:pt x="154" y="128"/>
                    <a:pt x="148" y="122"/>
                  </a:cubicBezTo>
                  <a:cubicBezTo>
                    <a:pt x="142" y="117"/>
                    <a:pt x="136" y="112"/>
                    <a:pt x="130" y="110"/>
                  </a:cubicBezTo>
                  <a:cubicBezTo>
                    <a:pt x="126" y="108"/>
                    <a:pt x="121" y="106"/>
                    <a:pt x="117" y="105"/>
                  </a:cubicBezTo>
                  <a:cubicBezTo>
                    <a:pt x="117" y="100"/>
                    <a:pt x="117" y="100"/>
                    <a:pt x="117" y="100"/>
                  </a:cubicBezTo>
                  <a:cubicBezTo>
                    <a:pt x="117" y="96"/>
                    <a:pt x="113" y="92"/>
                    <a:pt x="108" y="92"/>
                  </a:cubicBezTo>
                  <a:cubicBezTo>
                    <a:pt x="104" y="92"/>
                    <a:pt x="100" y="96"/>
                    <a:pt x="100" y="100"/>
                  </a:cubicBezTo>
                  <a:cubicBezTo>
                    <a:pt x="100" y="105"/>
                    <a:pt x="100" y="105"/>
                    <a:pt x="100" y="105"/>
                  </a:cubicBezTo>
                  <a:cubicBezTo>
                    <a:pt x="95" y="106"/>
                    <a:pt x="91" y="108"/>
                    <a:pt x="87" y="110"/>
                  </a:cubicBezTo>
                  <a:cubicBezTo>
                    <a:pt x="80" y="112"/>
                    <a:pt x="74" y="117"/>
                    <a:pt x="68" y="122"/>
                  </a:cubicBezTo>
                  <a:cubicBezTo>
                    <a:pt x="63" y="128"/>
                    <a:pt x="58" y="134"/>
                    <a:pt x="53" y="141"/>
                  </a:cubicBezTo>
                  <a:cubicBezTo>
                    <a:pt x="48" y="148"/>
                    <a:pt x="44" y="156"/>
                    <a:pt x="41" y="164"/>
                  </a:cubicBezTo>
                  <a:cubicBezTo>
                    <a:pt x="39" y="168"/>
                    <a:pt x="41" y="173"/>
                    <a:pt x="45" y="175"/>
                  </a:cubicBezTo>
                  <a:cubicBezTo>
                    <a:pt x="49" y="177"/>
                    <a:pt x="54" y="175"/>
                    <a:pt x="56" y="171"/>
                  </a:cubicBezTo>
                  <a:cubicBezTo>
                    <a:pt x="63" y="155"/>
                    <a:pt x="71" y="143"/>
                    <a:pt x="80" y="134"/>
                  </a:cubicBezTo>
                  <a:cubicBezTo>
                    <a:pt x="86" y="128"/>
                    <a:pt x="93" y="124"/>
                    <a:pt x="100" y="122"/>
                  </a:cubicBezTo>
                  <a:cubicBezTo>
                    <a:pt x="100" y="136"/>
                    <a:pt x="100" y="136"/>
                    <a:pt x="100" y="136"/>
                  </a:cubicBezTo>
                  <a:cubicBezTo>
                    <a:pt x="100" y="141"/>
                    <a:pt x="96" y="142"/>
                    <a:pt x="95" y="143"/>
                  </a:cubicBezTo>
                  <a:cubicBezTo>
                    <a:pt x="94" y="144"/>
                    <a:pt x="93" y="144"/>
                    <a:pt x="93" y="145"/>
                  </a:cubicBezTo>
                  <a:cubicBezTo>
                    <a:pt x="89" y="147"/>
                    <a:pt x="86" y="150"/>
                    <a:pt x="82" y="154"/>
                  </a:cubicBezTo>
                  <a:cubicBezTo>
                    <a:pt x="76" y="162"/>
                    <a:pt x="71" y="173"/>
                    <a:pt x="69" y="185"/>
                  </a:cubicBezTo>
                  <a:cubicBezTo>
                    <a:pt x="68" y="189"/>
                    <a:pt x="71" y="193"/>
                    <a:pt x="75" y="194"/>
                  </a:cubicBezTo>
                  <a:cubicBezTo>
                    <a:pt x="80" y="195"/>
                    <a:pt x="84" y="193"/>
                    <a:pt x="85" y="188"/>
                  </a:cubicBezTo>
                  <a:cubicBezTo>
                    <a:pt x="87" y="179"/>
                    <a:pt x="91" y="170"/>
                    <a:pt x="95" y="164"/>
                  </a:cubicBezTo>
                  <a:cubicBezTo>
                    <a:pt x="98" y="161"/>
                    <a:pt x="103" y="156"/>
                    <a:pt x="108" y="156"/>
                  </a:cubicBezTo>
                  <a:cubicBezTo>
                    <a:pt x="114" y="156"/>
                    <a:pt x="119" y="161"/>
                    <a:pt x="121" y="164"/>
                  </a:cubicBezTo>
                  <a:cubicBezTo>
                    <a:pt x="126" y="170"/>
                    <a:pt x="129" y="179"/>
                    <a:pt x="131" y="188"/>
                  </a:cubicBezTo>
                  <a:cubicBezTo>
                    <a:pt x="132" y="193"/>
                    <a:pt x="137" y="195"/>
                    <a:pt x="141" y="194"/>
                  </a:cubicBezTo>
                  <a:cubicBezTo>
                    <a:pt x="146" y="193"/>
                    <a:pt x="149" y="189"/>
                    <a:pt x="148" y="185"/>
                  </a:cubicBezTo>
                  <a:cubicBezTo>
                    <a:pt x="145" y="173"/>
                    <a:pt x="140" y="162"/>
                    <a:pt x="134" y="154"/>
                  </a:cubicBezTo>
                  <a:cubicBezTo>
                    <a:pt x="131" y="150"/>
                    <a:pt x="127" y="147"/>
                    <a:pt x="124" y="145"/>
                  </a:cubicBezTo>
                  <a:cubicBezTo>
                    <a:pt x="123" y="144"/>
                    <a:pt x="122" y="144"/>
                    <a:pt x="122" y="143"/>
                  </a:cubicBezTo>
                  <a:cubicBezTo>
                    <a:pt x="120" y="142"/>
                    <a:pt x="117" y="141"/>
                    <a:pt x="117" y="136"/>
                  </a:cubicBezTo>
                  <a:cubicBezTo>
                    <a:pt x="117" y="122"/>
                    <a:pt x="117" y="122"/>
                    <a:pt x="117" y="122"/>
                  </a:cubicBezTo>
                  <a:cubicBezTo>
                    <a:pt x="124" y="124"/>
                    <a:pt x="130" y="128"/>
                    <a:pt x="137" y="134"/>
                  </a:cubicBezTo>
                  <a:cubicBezTo>
                    <a:pt x="146" y="143"/>
                    <a:pt x="154" y="155"/>
                    <a:pt x="160" y="171"/>
                  </a:cubicBezTo>
                  <a:cubicBezTo>
                    <a:pt x="162" y="175"/>
                    <a:pt x="167" y="177"/>
                    <a:pt x="171" y="175"/>
                  </a:cubicBezTo>
                  <a:cubicBezTo>
                    <a:pt x="176" y="173"/>
                    <a:pt x="178" y="168"/>
                    <a:pt x="176" y="1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noEditPoints="1"/>
            </p:cNvSpPr>
            <p:nvPr userDrawn="1"/>
          </p:nvSpPr>
          <p:spPr bwMode="auto">
            <a:xfrm>
              <a:off x="1924001" y="1452985"/>
              <a:ext cx="146050" cy="192088"/>
            </a:xfrm>
            <a:custGeom>
              <a:avLst/>
              <a:gdLst>
                <a:gd name="T0" fmla="*/ 39 w 39"/>
                <a:gd name="T1" fmla="*/ 13 h 51"/>
                <a:gd name="T2" fmla="*/ 37 w 39"/>
                <a:gd name="T3" fmla="*/ 20 h 51"/>
                <a:gd name="T4" fmla="*/ 33 w 39"/>
                <a:gd name="T5" fmla="*/ 25 h 51"/>
                <a:gd name="T6" fmla="*/ 27 w 39"/>
                <a:gd name="T7" fmla="*/ 28 h 51"/>
                <a:gd name="T8" fmla="*/ 20 w 39"/>
                <a:gd name="T9" fmla="*/ 29 h 51"/>
                <a:gd name="T10" fmla="*/ 14 w 39"/>
                <a:gd name="T11" fmla="*/ 29 h 51"/>
                <a:gd name="T12" fmla="*/ 14 w 39"/>
                <a:gd name="T13" fmla="*/ 44 h 51"/>
                <a:gd name="T14" fmla="*/ 15 w 39"/>
                <a:gd name="T15" fmla="*/ 47 h 51"/>
                <a:gd name="T16" fmla="*/ 17 w 39"/>
                <a:gd name="T17" fmla="*/ 48 h 51"/>
                <a:gd name="T18" fmla="*/ 19 w 39"/>
                <a:gd name="T19" fmla="*/ 49 h 51"/>
                <a:gd name="T20" fmla="*/ 22 w 39"/>
                <a:gd name="T21" fmla="*/ 49 h 51"/>
                <a:gd name="T22" fmla="*/ 22 w 39"/>
                <a:gd name="T23" fmla="*/ 51 h 51"/>
                <a:gd name="T24" fmla="*/ 0 w 39"/>
                <a:gd name="T25" fmla="*/ 51 h 51"/>
                <a:gd name="T26" fmla="*/ 0 w 39"/>
                <a:gd name="T27" fmla="*/ 49 h 51"/>
                <a:gd name="T28" fmla="*/ 3 w 39"/>
                <a:gd name="T29" fmla="*/ 49 h 51"/>
                <a:gd name="T30" fmla="*/ 5 w 39"/>
                <a:gd name="T31" fmla="*/ 48 h 51"/>
                <a:gd name="T32" fmla="*/ 6 w 39"/>
                <a:gd name="T33" fmla="*/ 47 h 51"/>
                <a:gd name="T34" fmla="*/ 7 w 39"/>
                <a:gd name="T35" fmla="*/ 44 h 51"/>
                <a:gd name="T36" fmla="*/ 7 w 39"/>
                <a:gd name="T37" fmla="*/ 8 h 51"/>
                <a:gd name="T38" fmla="*/ 6 w 39"/>
                <a:gd name="T39" fmla="*/ 5 h 51"/>
                <a:gd name="T40" fmla="*/ 5 w 39"/>
                <a:gd name="T41" fmla="*/ 4 h 51"/>
                <a:gd name="T42" fmla="*/ 2 w 39"/>
                <a:gd name="T43" fmla="*/ 3 h 51"/>
                <a:gd name="T44" fmla="*/ 0 w 39"/>
                <a:gd name="T45" fmla="*/ 3 h 51"/>
                <a:gd name="T46" fmla="*/ 0 w 39"/>
                <a:gd name="T47" fmla="*/ 0 h 51"/>
                <a:gd name="T48" fmla="*/ 23 w 39"/>
                <a:gd name="T49" fmla="*/ 0 h 51"/>
                <a:gd name="T50" fmla="*/ 35 w 39"/>
                <a:gd name="T51" fmla="*/ 4 h 51"/>
                <a:gd name="T52" fmla="*/ 39 w 39"/>
                <a:gd name="T53" fmla="*/ 13 h 51"/>
                <a:gd name="T54" fmla="*/ 28 w 39"/>
                <a:gd name="T55" fmla="*/ 22 h 51"/>
                <a:gd name="T56" fmla="*/ 30 w 39"/>
                <a:gd name="T57" fmla="*/ 18 h 51"/>
                <a:gd name="T58" fmla="*/ 30 w 39"/>
                <a:gd name="T59" fmla="*/ 15 h 51"/>
                <a:gd name="T60" fmla="*/ 30 w 39"/>
                <a:gd name="T61" fmla="*/ 11 h 51"/>
                <a:gd name="T62" fmla="*/ 28 w 39"/>
                <a:gd name="T63" fmla="*/ 7 h 51"/>
                <a:gd name="T64" fmla="*/ 25 w 39"/>
                <a:gd name="T65" fmla="*/ 4 h 51"/>
                <a:gd name="T66" fmla="*/ 20 w 39"/>
                <a:gd name="T67" fmla="*/ 3 h 51"/>
                <a:gd name="T68" fmla="*/ 14 w 39"/>
                <a:gd name="T69" fmla="*/ 3 h 51"/>
                <a:gd name="T70" fmla="*/ 14 w 39"/>
                <a:gd name="T71" fmla="*/ 26 h 51"/>
                <a:gd name="T72" fmla="*/ 18 w 39"/>
                <a:gd name="T73" fmla="*/ 26 h 51"/>
                <a:gd name="T74" fmla="*/ 24 w 39"/>
                <a:gd name="T75" fmla="*/ 25 h 51"/>
                <a:gd name="T76" fmla="*/ 28 w 39"/>
                <a:gd name="T7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1">
                  <a:moveTo>
                    <a:pt x="39" y="13"/>
                  </a:moveTo>
                  <a:cubicBezTo>
                    <a:pt x="39" y="16"/>
                    <a:pt x="38" y="18"/>
                    <a:pt x="37" y="20"/>
                  </a:cubicBezTo>
                  <a:cubicBezTo>
                    <a:pt x="36" y="22"/>
                    <a:pt x="35" y="24"/>
                    <a:pt x="33" y="25"/>
                  </a:cubicBezTo>
                  <a:cubicBezTo>
                    <a:pt x="31" y="27"/>
                    <a:pt x="29" y="28"/>
                    <a:pt x="27" y="28"/>
                  </a:cubicBezTo>
                  <a:cubicBezTo>
                    <a:pt x="25" y="29"/>
                    <a:pt x="23" y="29"/>
                    <a:pt x="20" y="29"/>
                  </a:cubicBezTo>
                  <a:cubicBezTo>
                    <a:pt x="14" y="29"/>
                    <a:pt x="14" y="29"/>
                    <a:pt x="14" y="29"/>
                  </a:cubicBezTo>
                  <a:cubicBezTo>
                    <a:pt x="14" y="44"/>
                    <a:pt x="14" y="44"/>
                    <a:pt x="14" y="44"/>
                  </a:cubicBezTo>
                  <a:cubicBezTo>
                    <a:pt x="14"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6" y="5"/>
                  </a:cubicBezTo>
                  <a:cubicBezTo>
                    <a:pt x="6" y="5"/>
                    <a:pt x="6" y="4"/>
                    <a:pt x="5" y="4"/>
                  </a:cubicBezTo>
                  <a:cubicBezTo>
                    <a:pt x="4" y="4"/>
                    <a:pt x="3" y="3"/>
                    <a:pt x="2" y="3"/>
                  </a:cubicBezTo>
                  <a:cubicBezTo>
                    <a:pt x="1" y="3"/>
                    <a:pt x="0" y="3"/>
                    <a:pt x="0" y="3"/>
                  </a:cubicBezTo>
                  <a:cubicBezTo>
                    <a:pt x="0" y="0"/>
                    <a:pt x="0" y="0"/>
                    <a:pt x="0" y="0"/>
                  </a:cubicBezTo>
                  <a:cubicBezTo>
                    <a:pt x="23" y="0"/>
                    <a:pt x="23" y="0"/>
                    <a:pt x="23" y="0"/>
                  </a:cubicBezTo>
                  <a:cubicBezTo>
                    <a:pt x="28" y="0"/>
                    <a:pt x="32" y="2"/>
                    <a:pt x="35" y="4"/>
                  </a:cubicBezTo>
                  <a:cubicBezTo>
                    <a:pt x="37" y="6"/>
                    <a:pt x="39" y="9"/>
                    <a:pt x="39" y="13"/>
                  </a:cubicBezTo>
                  <a:close/>
                  <a:moveTo>
                    <a:pt x="28" y="22"/>
                  </a:moveTo>
                  <a:cubicBezTo>
                    <a:pt x="29" y="21"/>
                    <a:pt x="29" y="19"/>
                    <a:pt x="30" y="18"/>
                  </a:cubicBezTo>
                  <a:cubicBezTo>
                    <a:pt x="30" y="17"/>
                    <a:pt x="30" y="16"/>
                    <a:pt x="30" y="15"/>
                  </a:cubicBezTo>
                  <a:cubicBezTo>
                    <a:pt x="30" y="13"/>
                    <a:pt x="30" y="12"/>
                    <a:pt x="30" y="11"/>
                  </a:cubicBezTo>
                  <a:cubicBezTo>
                    <a:pt x="29" y="9"/>
                    <a:pt x="29" y="8"/>
                    <a:pt x="28" y="7"/>
                  </a:cubicBezTo>
                  <a:cubicBezTo>
                    <a:pt x="27" y="6"/>
                    <a:pt x="26" y="5"/>
                    <a:pt x="25" y="4"/>
                  </a:cubicBezTo>
                  <a:cubicBezTo>
                    <a:pt x="23" y="4"/>
                    <a:pt x="22" y="3"/>
                    <a:pt x="20" y="3"/>
                  </a:cubicBezTo>
                  <a:cubicBezTo>
                    <a:pt x="14" y="3"/>
                    <a:pt x="14" y="3"/>
                    <a:pt x="14" y="3"/>
                  </a:cubicBezTo>
                  <a:cubicBezTo>
                    <a:pt x="14" y="26"/>
                    <a:pt x="14" y="26"/>
                    <a:pt x="14" y="26"/>
                  </a:cubicBezTo>
                  <a:cubicBezTo>
                    <a:pt x="18" y="26"/>
                    <a:pt x="18" y="26"/>
                    <a:pt x="18" y="26"/>
                  </a:cubicBezTo>
                  <a:cubicBezTo>
                    <a:pt x="21" y="26"/>
                    <a:pt x="23" y="25"/>
                    <a:pt x="24" y="25"/>
                  </a:cubicBezTo>
                  <a:cubicBezTo>
                    <a:pt x="26" y="24"/>
                    <a:pt x="27" y="23"/>
                    <a:pt x="28"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userDrawn="1"/>
          </p:nvSpPr>
          <p:spPr bwMode="auto">
            <a:xfrm>
              <a:off x="2089101" y="1452985"/>
              <a:ext cx="165100" cy="192088"/>
            </a:xfrm>
            <a:custGeom>
              <a:avLst/>
              <a:gdLst>
                <a:gd name="T0" fmla="*/ 44 w 44"/>
                <a:gd name="T1" fmla="*/ 36 h 51"/>
                <a:gd name="T2" fmla="*/ 43 w 44"/>
                <a:gd name="T3" fmla="*/ 51 h 51"/>
                <a:gd name="T4" fmla="*/ 0 w 44"/>
                <a:gd name="T5" fmla="*/ 51 h 51"/>
                <a:gd name="T6" fmla="*/ 0 w 44"/>
                <a:gd name="T7" fmla="*/ 49 h 51"/>
                <a:gd name="T8" fmla="*/ 3 w 44"/>
                <a:gd name="T9" fmla="*/ 49 h 51"/>
                <a:gd name="T10" fmla="*/ 6 w 44"/>
                <a:gd name="T11" fmla="*/ 48 h 51"/>
                <a:gd name="T12" fmla="*/ 7 w 44"/>
                <a:gd name="T13" fmla="*/ 47 h 51"/>
                <a:gd name="T14" fmla="*/ 8 w 44"/>
                <a:gd name="T15" fmla="*/ 44 h 51"/>
                <a:gd name="T16" fmla="*/ 8 w 44"/>
                <a:gd name="T17" fmla="*/ 8 h 51"/>
                <a:gd name="T18" fmla="*/ 7 w 44"/>
                <a:gd name="T19" fmla="*/ 6 h 51"/>
                <a:gd name="T20" fmla="*/ 6 w 44"/>
                <a:gd name="T21" fmla="*/ 4 h 51"/>
                <a:gd name="T22" fmla="*/ 3 w 44"/>
                <a:gd name="T23" fmla="*/ 3 h 51"/>
                <a:gd name="T24" fmla="*/ 0 w 44"/>
                <a:gd name="T25" fmla="*/ 3 h 51"/>
                <a:gd name="T26" fmla="*/ 0 w 44"/>
                <a:gd name="T27" fmla="*/ 0 h 51"/>
                <a:gd name="T28" fmla="*/ 40 w 44"/>
                <a:gd name="T29" fmla="*/ 0 h 51"/>
                <a:gd name="T30" fmla="*/ 40 w 44"/>
                <a:gd name="T31" fmla="*/ 13 h 51"/>
                <a:gd name="T32" fmla="*/ 37 w 44"/>
                <a:gd name="T33" fmla="*/ 13 h 51"/>
                <a:gd name="T34" fmla="*/ 34 w 44"/>
                <a:gd name="T35" fmla="*/ 7 h 51"/>
                <a:gd name="T36" fmla="*/ 29 w 44"/>
                <a:gd name="T37" fmla="*/ 4 h 51"/>
                <a:gd name="T38" fmla="*/ 27 w 44"/>
                <a:gd name="T39" fmla="*/ 4 h 51"/>
                <a:gd name="T40" fmla="*/ 23 w 44"/>
                <a:gd name="T41" fmla="*/ 3 h 51"/>
                <a:gd name="T42" fmla="*/ 15 w 44"/>
                <a:gd name="T43" fmla="*/ 3 h 51"/>
                <a:gd name="T44" fmla="*/ 15 w 44"/>
                <a:gd name="T45" fmla="*/ 24 h 51"/>
                <a:gd name="T46" fmla="*/ 21 w 44"/>
                <a:gd name="T47" fmla="*/ 24 h 51"/>
                <a:gd name="T48" fmla="*/ 25 w 44"/>
                <a:gd name="T49" fmla="*/ 23 h 51"/>
                <a:gd name="T50" fmla="*/ 27 w 44"/>
                <a:gd name="T51" fmla="*/ 21 h 51"/>
                <a:gd name="T52" fmla="*/ 29 w 44"/>
                <a:gd name="T53" fmla="*/ 19 h 51"/>
                <a:gd name="T54" fmla="*/ 29 w 44"/>
                <a:gd name="T55" fmla="*/ 15 h 51"/>
                <a:gd name="T56" fmla="*/ 32 w 44"/>
                <a:gd name="T57" fmla="*/ 15 h 51"/>
                <a:gd name="T58" fmla="*/ 32 w 44"/>
                <a:gd name="T59" fmla="*/ 35 h 51"/>
                <a:gd name="T60" fmla="*/ 29 w 44"/>
                <a:gd name="T61" fmla="*/ 35 h 51"/>
                <a:gd name="T62" fmla="*/ 29 w 44"/>
                <a:gd name="T63" fmla="*/ 32 h 51"/>
                <a:gd name="T64" fmla="*/ 27 w 44"/>
                <a:gd name="T65" fmla="*/ 29 h 51"/>
                <a:gd name="T66" fmla="*/ 25 w 44"/>
                <a:gd name="T67" fmla="*/ 27 h 51"/>
                <a:gd name="T68" fmla="*/ 21 w 44"/>
                <a:gd name="T69" fmla="*/ 27 h 51"/>
                <a:gd name="T70" fmla="*/ 15 w 44"/>
                <a:gd name="T71" fmla="*/ 27 h 51"/>
                <a:gd name="T72" fmla="*/ 15 w 44"/>
                <a:gd name="T73" fmla="*/ 42 h 51"/>
                <a:gd name="T74" fmla="*/ 16 w 44"/>
                <a:gd name="T75" fmla="*/ 45 h 51"/>
                <a:gd name="T76" fmla="*/ 17 w 44"/>
                <a:gd name="T77" fmla="*/ 47 h 51"/>
                <a:gd name="T78" fmla="*/ 19 w 44"/>
                <a:gd name="T79" fmla="*/ 48 h 51"/>
                <a:gd name="T80" fmla="*/ 24 w 44"/>
                <a:gd name="T81" fmla="*/ 48 h 51"/>
                <a:gd name="T82" fmla="*/ 27 w 44"/>
                <a:gd name="T83" fmla="*/ 48 h 51"/>
                <a:gd name="T84" fmla="*/ 30 w 44"/>
                <a:gd name="T85" fmla="*/ 48 h 51"/>
                <a:gd name="T86" fmla="*/ 33 w 44"/>
                <a:gd name="T87" fmla="*/ 48 h 51"/>
                <a:gd name="T88" fmla="*/ 35 w 44"/>
                <a:gd name="T89" fmla="*/ 47 h 51"/>
                <a:gd name="T90" fmla="*/ 39 w 44"/>
                <a:gd name="T91" fmla="*/ 42 h 51"/>
                <a:gd name="T92" fmla="*/ 41 w 44"/>
                <a:gd name="T93" fmla="*/ 36 h 51"/>
                <a:gd name="T94" fmla="*/ 44 w 44"/>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1">
                  <a:moveTo>
                    <a:pt x="44" y="36"/>
                  </a:moveTo>
                  <a:cubicBezTo>
                    <a:pt x="43" y="51"/>
                    <a:pt x="43" y="51"/>
                    <a:pt x="43" y="51"/>
                  </a:cubicBezTo>
                  <a:cubicBezTo>
                    <a:pt x="0" y="51"/>
                    <a:pt x="0" y="51"/>
                    <a:pt x="0" y="51"/>
                  </a:cubicBezTo>
                  <a:cubicBezTo>
                    <a:pt x="0" y="49"/>
                    <a:pt x="0" y="49"/>
                    <a:pt x="0" y="49"/>
                  </a:cubicBezTo>
                  <a:cubicBezTo>
                    <a:pt x="1" y="49"/>
                    <a:pt x="2" y="49"/>
                    <a:pt x="3" y="49"/>
                  </a:cubicBezTo>
                  <a:cubicBezTo>
                    <a:pt x="4" y="48"/>
                    <a:pt x="5" y="48"/>
                    <a:pt x="6" y="48"/>
                  </a:cubicBezTo>
                  <a:cubicBezTo>
                    <a:pt x="6" y="48"/>
                    <a:pt x="7" y="47"/>
                    <a:pt x="7" y="47"/>
                  </a:cubicBezTo>
                  <a:cubicBezTo>
                    <a:pt x="7" y="46"/>
                    <a:pt x="8" y="45"/>
                    <a:pt x="8" y="44"/>
                  </a:cubicBezTo>
                  <a:cubicBezTo>
                    <a:pt x="8" y="8"/>
                    <a:pt x="8" y="8"/>
                    <a:pt x="8" y="8"/>
                  </a:cubicBezTo>
                  <a:cubicBezTo>
                    <a:pt x="8" y="7"/>
                    <a:pt x="8" y="6"/>
                    <a:pt x="7" y="6"/>
                  </a:cubicBezTo>
                  <a:cubicBezTo>
                    <a:pt x="7" y="5"/>
                    <a:pt x="6" y="5"/>
                    <a:pt x="6" y="4"/>
                  </a:cubicBezTo>
                  <a:cubicBezTo>
                    <a:pt x="5" y="4"/>
                    <a:pt x="4" y="4"/>
                    <a:pt x="3" y="3"/>
                  </a:cubicBezTo>
                  <a:cubicBezTo>
                    <a:pt x="2" y="3"/>
                    <a:pt x="1" y="3"/>
                    <a:pt x="0" y="3"/>
                  </a:cubicBezTo>
                  <a:cubicBezTo>
                    <a:pt x="0" y="0"/>
                    <a:pt x="0" y="0"/>
                    <a:pt x="0" y="0"/>
                  </a:cubicBezTo>
                  <a:cubicBezTo>
                    <a:pt x="40" y="0"/>
                    <a:pt x="40" y="0"/>
                    <a:pt x="40" y="0"/>
                  </a:cubicBezTo>
                  <a:cubicBezTo>
                    <a:pt x="40" y="13"/>
                    <a:pt x="40" y="13"/>
                    <a:pt x="40" y="13"/>
                  </a:cubicBezTo>
                  <a:cubicBezTo>
                    <a:pt x="37" y="13"/>
                    <a:pt x="37" y="13"/>
                    <a:pt x="37" y="13"/>
                  </a:cubicBezTo>
                  <a:cubicBezTo>
                    <a:pt x="37" y="11"/>
                    <a:pt x="36" y="9"/>
                    <a:pt x="34" y="7"/>
                  </a:cubicBezTo>
                  <a:cubicBezTo>
                    <a:pt x="32" y="5"/>
                    <a:pt x="31" y="4"/>
                    <a:pt x="29" y="4"/>
                  </a:cubicBezTo>
                  <a:cubicBezTo>
                    <a:pt x="29" y="4"/>
                    <a:pt x="28" y="4"/>
                    <a:pt x="27" y="4"/>
                  </a:cubicBezTo>
                  <a:cubicBezTo>
                    <a:pt x="26" y="3"/>
                    <a:pt x="25" y="3"/>
                    <a:pt x="23" y="3"/>
                  </a:cubicBezTo>
                  <a:cubicBezTo>
                    <a:pt x="15" y="3"/>
                    <a:pt x="15" y="3"/>
                    <a:pt x="15" y="3"/>
                  </a:cubicBezTo>
                  <a:cubicBezTo>
                    <a:pt x="15" y="24"/>
                    <a:pt x="15" y="24"/>
                    <a:pt x="15" y="24"/>
                  </a:cubicBezTo>
                  <a:cubicBezTo>
                    <a:pt x="21" y="24"/>
                    <a:pt x="21" y="24"/>
                    <a:pt x="21" y="24"/>
                  </a:cubicBezTo>
                  <a:cubicBezTo>
                    <a:pt x="23" y="24"/>
                    <a:pt x="24" y="23"/>
                    <a:pt x="25" y="23"/>
                  </a:cubicBezTo>
                  <a:cubicBezTo>
                    <a:pt x="26" y="23"/>
                    <a:pt x="27" y="22"/>
                    <a:pt x="27" y="21"/>
                  </a:cubicBezTo>
                  <a:cubicBezTo>
                    <a:pt x="28" y="21"/>
                    <a:pt x="28" y="20"/>
                    <a:pt x="29" y="19"/>
                  </a:cubicBezTo>
                  <a:cubicBezTo>
                    <a:pt x="29" y="17"/>
                    <a:pt x="29" y="16"/>
                    <a:pt x="29" y="15"/>
                  </a:cubicBezTo>
                  <a:cubicBezTo>
                    <a:pt x="32" y="15"/>
                    <a:pt x="32" y="15"/>
                    <a:pt x="32" y="15"/>
                  </a:cubicBezTo>
                  <a:cubicBezTo>
                    <a:pt x="32" y="35"/>
                    <a:pt x="32" y="35"/>
                    <a:pt x="32" y="35"/>
                  </a:cubicBezTo>
                  <a:cubicBezTo>
                    <a:pt x="29" y="35"/>
                    <a:pt x="29" y="35"/>
                    <a:pt x="29" y="35"/>
                  </a:cubicBezTo>
                  <a:cubicBezTo>
                    <a:pt x="29" y="34"/>
                    <a:pt x="29" y="33"/>
                    <a:pt x="29" y="32"/>
                  </a:cubicBezTo>
                  <a:cubicBezTo>
                    <a:pt x="28" y="30"/>
                    <a:pt x="28" y="29"/>
                    <a:pt x="27" y="29"/>
                  </a:cubicBezTo>
                  <a:cubicBezTo>
                    <a:pt x="27" y="28"/>
                    <a:pt x="26" y="27"/>
                    <a:pt x="25" y="27"/>
                  </a:cubicBezTo>
                  <a:cubicBezTo>
                    <a:pt x="24" y="27"/>
                    <a:pt x="23" y="27"/>
                    <a:pt x="21" y="27"/>
                  </a:cubicBezTo>
                  <a:cubicBezTo>
                    <a:pt x="15" y="27"/>
                    <a:pt x="15" y="27"/>
                    <a:pt x="15" y="27"/>
                  </a:cubicBezTo>
                  <a:cubicBezTo>
                    <a:pt x="15" y="42"/>
                    <a:pt x="15" y="42"/>
                    <a:pt x="15" y="42"/>
                  </a:cubicBezTo>
                  <a:cubicBezTo>
                    <a:pt x="15" y="43"/>
                    <a:pt x="15" y="44"/>
                    <a:pt x="16" y="45"/>
                  </a:cubicBezTo>
                  <a:cubicBezTo>
                    <a:pt x="16" y="46"/>
                    <a:pt x="16" y="47"/>
                    <a:pt x="17" y="47"/>
                  </a:cubicBezTo>
                  <a:cubicBezTo>
                    <a:pt x="17" y="48"/>
                    <a:pt x="18" y="48"/>
                    <a:pt x="19" y="48"/>
                  </a:cubicBezTo>
                  <a:cubicBezTo>
                    <a:pt x="20" y="48"/>
                    <a:pt x="22" y="48"/>
                    <a:pt x="24" y="48"/>
                  </a:cubicBezTo>
                  <a:cubicBezTo>
                    <a:pt x="25" y="48"/>
                    <a:pt x="26" y="48"/>
                    <a:pt x="27" y="48"/>
                  </a:cubicBezTo>
                  <a:cubicBezTo>
                    <a:pt x="28" y="48"/>
                    <a:pt x="29" y="48"/>
                    <a:pt x="30" y="48"/>
                  </a:cubicBezTo>
                  <a:cubicBezTo>
                    <a:pt x="31" y="48"/>
                    <a:pt x="32" y="48"/>
                    <a:pt x="33" y="48"/>
                  </a:cubicBezTo>
                  <a:cubicBezTo>
                    <a:pt x="34" y="48"/>
                    <a:pt x="35" y="47"/>
                    <a:pt x="35" y="47"/>
                  </a:cubicBezTo>
                  <a:cubicBezTo>
                    <a:pt x="36" y="46"/>
                    <a:pt x="37" y="44"/>
                    <a:pt x="39" y="42"/>
                  </a:cubicBezTo>
                  <a:cubicBezTo>
                    <a:pt x="40" y="39"/>
                    <a:pt x="41" y="38"/>
                    <a:pt x="41" y="36"/>
                  </a:cubicBezTo>
                  <a:lnTo>
                    <a:pt x="44"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p:cNvSpPr>
            <p:nvPr userDrawn="1"/>
          </p:nvSpPr>
          <p:spPr bwMode="auto">
            <a:xfrm>
              <a:off x="2265314" y="1452985"/>
              <a:ext cx="184150" cy="192088"/>
            </a:xfrm>
            <a:custGeom>
              <a:avLst/>
              <a:gdLst>
                <a:gd name="T0" fmla="*/ 49 w 49"/>
                <a:gd name="T1" fmla="*/ 51 h 51"/>
                <a:gd name="T2" fmla="*/ 35 w 49"/>
                <a:gd name="T3" fmla="*/ 51 h 51"/>
                <a:gd name="T4" fmla="*/ 26 w 49"/>
                <a:gd name="T5" fmla="*/ 39 h 51"/>
                <a:gd name="T6" fmla="*/ 15 w 49"/>
                <a:gd name="T7" fmla="*/ 27 h 51"/>
                <a:gd name="T8" fmla="*/ 14 w 49"/>
                <a:gd name="T9" fmla="*/ 27 h 51"/>
                <a:gd name="T10" fmla="*/ 14 w 49"/>
                <a:gd name="T11" fmla="*/ 44 h 51"/>
                <a:gd name="T12" fmla="*/ 14 w 49"/>
                <a:gd name="T13" fmla="*/ 46 h 51"/>
                <a:gd name="T14" fmla="*/ 16 w 49"/>
                <a:gd name="T15" fmla="*/ 48 h 51"/>
                <a:gd name="T16" fmla="*/ 18 w 49"/>
                <a:gd name="T17" fmla="*/ 48 h 51"/>
                <a:gd name="T18" fmla="*/ 21 w 49"/>
                <a:gd name="T19" fmla="*/ 49 h 51"/>
                <a:gd name="T20" fmla="*/ 21 w 49"/>
                <a:gd name="T21" fmla="*/ 51 h 51"/>
                <a:gd name="T22" fmla="*/ 0 w 49"/>
                <a:gd name="T23" fmla="*/ 51 h 51"/>
                <a:gd name="T24" fmla="*/ 0 w 49"/>
                <a:gd name="T25" fmla="*/ 49 h 51"/>
                <a:gd name="T26" fmla="*/ 2 w 49"/>
                <a:gd name="T27" fmla="*/ 49 h 51"/>
                <a:gd name="T28" fmla="*/ 4 w 49"/>
                <a:gd name="T29" fmla="*/ 48 h 51"/>
                <a:gd name="T30" fmla="*/ 6 w 49"/>
                <a:gd name="T31" fmla="*/ 47 h 51"/>
                <a:gd name="T32" fmla="*/ 6 w 49"/>
                <a:gd name="T33" fmla="*/ 45 h 51"/>
                <a:gd name="T34" fmla="*/ 6 w 49"/>
                <a:gd name="T35" fmla="*/ 8 h 51"/>
                <a:gd name="T36" fmla="*/ 6 w 49"/>
                <a:gd name="T37" fmla="*/ 6 h 51"/>
                <a:gd name="T38" fmla="*/ 4 w 49"/>
                <a:gd name="T39" fmla="*/ 4 h 51"/>
                <a:gd name="T40" fmla="*/ 2 w 49"/>
                <a:gd name="T41" fmla="*/ 3 h 51"/>
                <a:gd name="T42" fmla="*/ 0 w 49"/>
                <a:gd name="T43" fmla="*/ 3 h 51"/>
                <a:gd name="T44" fmla="*/ 0 w 49"/>
                <a:gd name="T45" fmla="*/ 0 h 51"/>
                <a:gd name="T46" fmla="*/ 21 w 49"/>
                <a:gd name="T47" fmla="*/ 0 h 51"/>
                <a:gd name="T48" fmla="*/ 21 w 49"/>
                <a:gd name="T49" fmla="*/ 3 h 51"/>
                <a:gd name="T50" fmla="*/ 18 w 49"/>
                <a:gd name="T51" fmla="*/ 3 h 51"/>
                <a:gd name="T52" fmla="*/ 16 w 49"/>
                <a:gd name="T53" fmla="*/ 4 h 51"/>
                <a:gd name="T54" fmla="*/ 14 w 49"/>
                <a:gd name="T55" fmla="*/ 5 h 51"/>
                <a:gd name="T56" fmla="*/ 14 w 49"/>
                <a:gd name="T57" fmla="*/ 8 h 51"/>
                <a:gd name="T58" fmla="*/ 14 w 49"/>
                <a:gd name="T59" fmla="*/ 25 h 51"/>
                <a:gd name="T60" fmla="*/ 15 w 49"/>
                <a:gd name="T61" fmla="*/ 25 h 51"/>
                <a:gd name="T62" fmla="*/ 21 w 49"/>
                <a:gd name="T63" fmla="*/ 19 h 51"/>
                <a:gd name="T64" fmla="*/ 27 w 49"/>
                <a:gd name="T65" fmla="*/ 14 h 51"/>
                <a:gd name="T66" fmla="*/ 31 w 49"/>
                <a:gd name="T67" fmla="*/ 8 h 51"/>
                <a:gd name="T68" fmla="*/ 32 w 49"/>
                <a:gd name="T69" fmla="*/ 5 h 51"/>
                <a:gd name="T70" fmla="*/ 32 w 49"/>
                <a:gd name="T71" fmla="*/ 4 h 51"/>
                <a:gd name="T72" fmla="*/ 30 w 49"/>
                <a:gd name="T73" fmla="*/ 3 h 51"/>
                <a:gd name="T74" fmla="*/ 28 w 49"/>
                <a:gd name="T75" fmla="*/ 3 h 51"/>
                <a:gd name="T76" fmla="*/ 27 w 49"/>
                <a:gd name="T77" fmla="*/ 3 h 51"/>
                <a:gd name="T78" fmla="*/ 27 w 49"/>
                <a:gd name="T79" fmla="*/ 0 h 51"/>
                <a:gd name="T80" fmla="*/ 46 w 49"/>
                <a:gd name="T81" fmla="*/ 0 h 51"/>
                <a:gd name="T82" fmla="*/ 46 w 49"/>
                <a:gd name="T83" fmla="*/ 3 h 51"/>
                <a:gd name="T84" fmla="*/ 46 w 49"/>
                <a:gd name="T85" fmla="*/ 3 h 51"/>
                <a:gd name="T86" fmla="*/ 45 w 49"/>
                <a:gd name="T87" fmla="*/ 3 h 51"/>
                <a:gd name="T88" fmla="*/ 44 w 49"/>
                <a:gd name="T89" fmla="*/ 3 h 51"/>
                <a:gd name="T90" fmla="*/ 42 w 49"/>
                <a:gd name="T91" fmla="*/ 4 h 51"/>
                <a:gd name="T92" fmla="*/ 40 w 49"/>
                <a:gd name="T93" fmla="*/ 4 h 51"/>
                <a:gd name="T94" fmla="*/ 38 w 49"/>
                <a:gd name="T95" fmla="*/ 6 h 51"/>
                <a:gd name="T96" fmla="*/ 30 w 49"/>
                <a:gd name="T97" fmla="*/ 15 h 51"/>
                <a:gd name="T98" fmla="*/ 22 w 49"/>
                <a:gd name="T99" fmla="*/ 23 h 51"/>
                <a:gd name="T100" fmla="*/ 31 w 49"/>
                <a:gd name="T101" fmla="*/ 34 h 51"/>
                <a:gd name="T102" fmla="*/ 39 w 49"/>
                <a:gd name="T103" fmla="*/ 43 h 51"/>
                <a:gd name="T104" fmla="*/ 42 w 49"/>
                <a:gd name="T105" fmla="*/ 46 h 51"/>
                <a:gd name="T106" fmla="*/ 44 w 49"/>
                <a:gd name="T107" fmla="*/ 48 h 51"/>
                <a:gd name="T108" fmla="*/ 47 w 49"/>
                <a:gd name="T109" fmla="*/ 49 h 51"/>
                <a:gd name="T110" fmla="*/ 49 w 49"/>
                <a:gd name="T111" fmla="*/ 49 h 51"/>
                <a:gd name="T112" fmla="*/ 49 w 49"/>
                <a:gd name="T11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1">
                  <a:moveTo>
                    <a:pt x="49" y="51"/>
                  </a:moveTo>
                  <a:cubicBezTo>
                    <a:pt x="35" y="51"/>
                    <a:pt x="35" y="51"/>
                    <a:pt x="35" y="51"/>
                  </a:cubicBezTo>
                  <a:cubicBezTo>
                    <a:pt x="32" y="47"/>
                    <a:pt x="29" y="43"/>
                    <a:pt x="26" y="39"/>
                  </a:cubicBezTo>
                  <a:cubicBezTo>
                    <a:pt x="22" y="35"/>
                    <a:pt x="19" y="30"/>
                    <a:pt x="15" y="27"/>
                  </a:cubicBezTo>
                  <a:cubicBezTo>
                    <a:pt x="14" y="27"/>
                    <a:pt x="14" y="27"/>
                    <a:pt x="14" y="27"/>
                  </a:cubicBezTo>
                  <a:cubicBezTo>
                    <a:pt x="14" y="44"/>
                    <a:pt x="14" y="44"/>
                    <a:pt x="14" y="44"/>
                  </a:cubicBezTo>
                  <a:cubicBezTo>
                    <a:pt x="14" y="45"/>
                    <a:pt x="14" y="46"/>
                    <a:pt x="14" y="46"/>
                  </a:cubicBezTo>
                  <a:cubicBezTo>
                    <a:pt x="15" y="47"/>
                    <a:pt x="15" y="47"/>
                    <a:pt x="16" y="48"/>
                  </a:cubicBezTo>
                  <a:cubicBezTo>
                    <a:pt x="16" y="48"/>
                    <a:pt x="17" y="48"/>
                    <a:pt x="18" y="48"/>
                  </a:cubicBezTo>
                  <a:cubicBezTo>
                    <a:pt x="19" y="49"/>
                    <a:pt x="20" y="49"/>
                    <a:pt x="21" y="49"/>
                  </a:cubicBezTo>
                  <a:cubicBezTo>
                    <a:pt x="21" y="51"/>
                    <a:pt x="21" y="51"/>
                    <a:pt x="21" y="51"/>
                  </a:cubicBezTo>
                  <a:cubicBezTo>
                    <a:pt x="0" y="51"/>
                    <a:pt x="0" y="51"/>
                    <a:pt x="0" y="51"/>
                  </a:cubicBezTo>
                  <a:cubicBezTo>
                    <a:pt x="0" y="49"/>
                    <a:pt x="0" y="49"/>
                    <a:pt x="0" y="49"/>
                  </a:cubicBezTo>
                  <a:cubicBezTo>
                    <a:pt x="0" y="49"/>
                    <a:pt x="1" y="49"/>
                    <a:pt x="2" y="49"/>
                  </a:cubicBezTo>
                  <a:cubicBezTo>
                    <a:pt x="3" y="49"/>
                    <a:pt x="4" y="48"/>
                    <a:pt x="4" y="48"/>
                  </a:cubicBezTo>
                  <a:cubicBezTo>
                    <a:pt x="5" y="48"/>
                    <a:pt x="6" y="47"/>
                    <a:pt x="6" y="47"/>
                  </a:cubicBezTo>
                  <a:cubicBezTo>
                    <a:pt x="6" y="46"/>
                    <a:pt x="6" y="45"/>
                    <a:pt x="6" y="45"/>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25"/>
                    <a:pt x="14" y="25"/>
                    <a:pt x="14" y="25"/>
                  </a:cubicBezTo>
                  <a:cubicBezTo>
                    <a:pt x="15" y="25"/>
                    <a:pt x="15" y="25"/>
                    <a:pt x="15" y="25"/>
                  </a:cubicBezTo>
                  <a:cubicBezTo>
                    <a:pt x="17" y="23"/>
                    <a:pt x="19" y="21"/>
                    <a:pt x="21" y="19"/>
                  </a:cubicBezTo>
                  <a:cubicBezTo>
                    <a:pt x="23" y="17"/>
                    <a:pt x="25" y="16"/>
                    <a:pt x="27" y="14"/>
                  </a:cubicBezTo>
                  <a:cubicBezTo>
                    <a:pt x="29" y="11"/>
                    <a:pt x="30" y="10"/>
                    <a:pt x="31" y="8"/>
                  </a:cubicBezTo>
                  <a:cubicBezTo>
                    <a:pt x="32" y="7"/>
                    <a:pt x="32" y="6"/>
                    <a:pt x="32" y="5"/>
                  </a:cubicBezTo>
                  <a:cubicBezTo>
                    <a:pt x="32" y="4"/>
                    <a:pt x="32" y="4"/>
                    <a:pt x="32" y="4"/>
                  </a:cubicBezTo>
                  <a:cubicBezTo>
                    <a:pt x="31" y="4"/>
                    <a:pt x="31" y="4"/>
                    <a:pt x="30" y="3"/>
                  </a:cubicBezTo>
                  <a:cubicBezTo>
                    <a:pt x="29" y="3"/>
                    <a:pt x="29" y="3"/>
                    <a:pt x="28" y="3"/>
                  </a:cubicBezTo>
                  <a:cubicBezTo>
                    <a:pt x="28" y="3"/>
                    <a:pt x="27" y="3"/>
                    <a:pt x="27" y="3"/>
                  </a:cubicBezTo>
                  <a:cubicBezTo>
                    <a:pt x="27" y="0"/>
                    <a:pt x="27" y="0"/>
                    <a:pt x="27" y="0"/>
                  </a:cubicBezTo>
                  <a:cubicBezTo>
                    <a:pt x="46" y="0"/>
                    <a:pt x="46" y="0"/>
                    <a:pt x="46" y="0"/>
                  </a:cubicBezTo>
                  <a:cubicBezTo>
                    <a:pt x="46" y="3"/>
                    <a:pt x="46" y="3"/>
                    <a:pt x="46" y="3"/>
                  </a:cubicBezTo>
                  <a:cubicBezTo>
                    <a:pt x="46" y="3"/>
                    <a:pt x="46" y="3"/>
                    <a:pt x="46" y="3"/>
                  </a:cubicBezTo>
                  <a:cubicBezTo>
                    <a:pt x="45" y="3"/>
                    <a:pt x="45" y="3"/>
                    <a:pt x="45" y="3"/>
                  </a:cubicBezTo>
                  <a:cubicBezTo>
                    <a:pt x="44" y="3"/>
                    <a:pt x="44" y="3"/>
                    <a:pt x="44" y="3"/>
                  </a:cubicBezTo>
                  <a:cubicBezTo>
                    <a:pt x="43" y="3"/>
                    <a:pt x="43" y="3"/>
                    <a:pt x="42" y="4"/>
                  </a:cubicBezTo>
                  <a:cubicBezTo>
                    <a:pt x="42" y="4"/>
                    <a:pt x="41" y="4"/>
                    <a:pt x="40" y="4"/>
                  </a:cubicBezTo>
                  <a:cubicBezTo>
                    <a:pt x="39" y="5"/>
                    <a:pt x="38" y="5"/>
                    <a:pt x="38" y="6"/>
                  </a:cubicBezTo>
                  <a:cubicBezTo>
                    <a:pt x="35" y="9"/>
                    <a:pt x="33" y="12"/>
                    <a:pt x="30" y="15"/>
                  </a:cubicBezTo>
                  <a:cubicBezTo>
                    <a:pt x="27" y="18"/>
                    <a:pt x="25" y="20"/>
                    <a:pt x="22" y="23"/>
                  </a:cubicBezTo>
                  <a:cubicBezTo>
                    <a:pt x="26" y="27"/>
                    <a:pt x="29" y="31"/>
                    <a:pt x="31" y="34"/>
                  </a:cubicBezTo>
                  <a:cubicBezTo>
                    <a:pt x="33" y="36"/>
                    <a:pt x="36" y="40"/>
                    <a:pt x="39" y="43"/>
                  </a:cubicBezTo>
                  <a:cubicBezTo>
                    <a:pt x="40" y="44"/>
                    <a:pt x="41" y="45"/>
                    <a:pt x="42" y="46"/>
                  </a:cubicBezTo>
                  <a:cubicBezTo>
                    <a:pt x="43" y="47"/>
                    <a:pt x="44" y="47"/>
                    <a:pt x="44" y="48"/>
                  </a:cubicBezTo>
                  <a:cubicBezTo>
                    <a:pt x="45" y="48"/>
                    <a:pt x="46" y="48"/>
                    <a:pt x="47" y="49"/>
                  </a:cubicBezTo>
                  <a:cubicBezTo>
                    <a:pt x="48" y="49"/>
                    <a:pt x="48" y="49"/>
                    <a:pt x="49" y="49"/>
                  </a:cubicBezTo>
                  <a:lnTo>
                    <a:pt x="49"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p:cNvSpPr>
            <p:nvPr userDrawn="1"/>
          </p:nvSpPr>
          <p:spPr bwMode="auto">
            <a:xfrm>
              <a:off x="2460576" y="1452985"/>
              <a:ext cx="87313" cy="192088"/>
            </a:xfrm>
            <a:custGeom>
              <a:avLst/>
              <a:gdLst>
                <a:gd name="T0" fmla="*/ 23 w 23"/>
                <a:gd name="T1" fmla="*/ 51 h 51"/>
                <a:gd name="T2" fmla="*/ 0 w 23"/>
                <a:gd name="T3" fmla="*/ 51 h 51"/>
                <a:gd name="T4" fmla="*/ 0 w 23"/>
                <a:gd name="T5" fmla="*/ 49 h 51"/>
                <a:gd name="T6" fmla="*/ 2 w 23"/>
                <a:gd name="T7" fmla="*/ 49 h 51"/>
                <a:gd name="T8" fmla="*/ 5 w 23"/>
                <a:gd name="T9" fmla="*/ 48 h 51"/>
                <a:gd name="T10" fmla="*/ 7 w 23"/>
                <a:gd name="T11" fmla="*/ 47 h 51"/>
                <a:gd name="T12" fmla="*/ 7 w 23"/>
                <a:gd name="T13" fmla="*/ 45 h 51"/>
                <a:gd name="T14" fmla="*/ 7 w 23"/>
                <a:gd name="T15" fmla="*/ 8 h 51"/>
                <a:gd name="T16" fmla="*/ 7 w 23"/>
                <a:gd name="T17" fmla="*/ 6 h 51"/>
                <a:gd name="T18" fmla="*/ 5 w 23"/>
                <a:gd name="T19" fmla="*/ 4 h 51"/>
                <a:gd name="T20" fmla="*/ 2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7 w 23"/>
                <a:gd name="T33" fmla="*/ 4 h 51"/>
                <a:gd name="T34" fmla="*/ 15 w 23"/>
                <a:gd name="T35" fmla="*/ 5 h 51"/>
                <a:gd name="T36" fmla="*/ 15 w 23"/>
                <a:gd name="T37" fmla="*/ 7 h 51"/>
                <a:gd name="T38" fmla="*/ 15 w 23"/>
                <a:gd name="T39" fmla="*/ 44 h 51"/>
                <a:gd name="T40" fmla="*/ 15 w 23"/>
                <a:gd name="T41" fmla="*/ 46 h 51"/>
                <a:gd name="T42" fmla="*/ 17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0" y="49"/>
                    <a:pt x="1" y="49"/>
                    <a:pt x="2" y="49"/>
                  </a:cubicBezTo>
                  <a:cubicBezTo>
                    <a:pt x="4" y="49"/>
                    <a:pt x="4" y="48"/>
                    <a:pt x="5" y="48"/>
                  </a:cubicBezTo>
                  <a:cubicBezTo>
                    <a:pt x="6" y="48"/>
                    <a:pt x="6" y="47"/>
                    <a:pt x="7" y="47"/>
                  </a:cubicBezTo>
                  <a:cubicBezTo>
                    <a:pt x="7" y="46"/>
                    <a:pt x="7" y="46"/>
                    <a:pt x="7" y="45"/>
                  </a:cubicBezTo>
                  <a:cubicBezTo>
                    <a:pt x="7" y="8"/>
                    <a:pt x="7" y="8"/>
                    <a:pt x="7" y="8"/>
                  </a:cubicBezTo>
                  <a:cubicBezTo>
                    <a:pt x="7" y="7"/>
                    <a:pt x="7" y="6"/>
                    <a:pt x="7" y="6"/>
                  </a:cubicBezTo>
                  <a:cubicBezTo>
                    <a:pt x="7" y="5"/>
                    <a:pt x="6" y="5"/>
                    <a:pt x="5" y="4"/>
                  </a:cubicBezTo>
                  <a:cubicBezTo>
                    <a:pt x="4" y="4"/>
                    <a:pt x="3" y="4"/>
                    <a:pt x="2" y="3"/>
                  </a:cubicBezTo>
                  <a:cubicBezTo>
                    <a:pt x="1" y="3"/>
                    <a:pt x="0"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8" y="4"/>
                    <a:pt x="17" y="4"/>
                  </a:cubicBezTo>
                  <a:cubicBezTo>
                    <a:pt x="16" y="4"/>
                    <a:pt x="16" y="5"/>
                    <a:pt x="15" y="5"/>
                  </a:cubicBezTo>
                  <a:cubicBezTo>
                    <a:pt x="15" y="6"/>
                    <a:pt x="15" y="7"/>
                    <a:pt x="15" y="7"/>
                  </a:cubicBezTo>
                  <a:cubicBezTo>
                    <a:pt x="15" y="44"/>
                    <a:pt x="15" y="44"/>
                    <a:pt x="15" y="44"/>
                  </a:cubicBezTo>
                  <a:cubicBezTo>
                    <a:pt x="15" y="45"/>
                    <a:pt x="15" y="46"/>
                    <a:pt x="15" y="46"/>
                  </a:cubicBezTo>
                  <a:cubicBezTo>
                    <a:pt x="16" y="47"/>
                    <a:pt x="16" y="47"/>
                    <a:pt x="17" y="48"/>
                  </a:cubicBezTo>
                  <a:cubicBezTo>
                    <a:pt x="18" y="48"/>
                    <a:pt x="18"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userDrawn="1"/>
          </p:nvSpPr>
          <p:spPr bwMode="auto">
            <a:xfrm>
              <a:off x="2554239" y="1452985"/>
              <a:ext cx="207963" cy="196850"/>
            </a:xfrm>
            <a:custGeom>
              <a:avLst/>
              <a:gdLst>
                <a:gd name="T0" fmla="*/ 55 w 55"/>
                <a:gd name="T1" fmla="*/ 3 h 52"/>
                <a:gd name="T2" fmla="*/ 51 w 55"/>
                <a:gd name="T3" fmla="*/ 4 h 52"/>
                <a:gd name="T4" fmla="*/ 48 w 55"/>
                <a:gd name="T5" fmla="*/ 5 h 52"/>
                <a:gd name="T6" fmla="*/ 47 w 55"/>
                <a:gd name="T7" fmla="*/ 8 h 52"/>
                <a:gd name="T8" fmla="*/ 46 w 55"/>
                <a:gd name="T9" fmla="*/ 15 h 52"/>
                <a:gd name="T10" fmla="*/ 46 w 55"/>
                <a:gd name="T11" fmla="*/ 52 h 52"/>
                <a:gd name="T12" fmla="*/ 43 w 55"/>
                <a:gd name="T13" fmla="*/ 52 h 52"/>
                <a:gd name="T14" fmla="*/ 12 w 55"/>
                <a:gd name="T15" fmla="*/ 10 h 52"/>
                <a:gd name="T16" fmla="*/ 12 w 55"/>
                <a:gd name="T17" fmla="*/ 37 h 52"/>
                <a:gd name="T18" fmla="*/ 13 w 55"/>
                <a:gd name="T19" fmla="*/ 43 h 52"/>
                <a:gd name="T20" fmla="*/ 14 w 55"/>
                <a:gd name="T21" fmla="*/ 47 h 52"/>
                <a:gd name="T22" fmla="*/ 18 w 55"/>
                <a:gd name="T23" fmla="*/ 48 h 52"/>
                <a:gd name="T24" fmla="*/ 21 w 55"/>
                <a:gd name="T25" fmla="*/ 49 h 52"/>
                <a:gd name="T26" fmla="*/ 21 w 55"/>
                <a:gd name="T27" fmla="*/ 51 h 52"/>
                <a:gd name="T28" fmla="*/ 0 w 55"/>
                <a:gd name="T29" fmla="*/ 51 h 52"/>
                <a:gd name="T30" fmla="*/ 0 w 55"/>
                <a:gd name="T31" fmla="*/ 49 h 52"/>
                <a:gd name="T32" fmla="*/ 4 w 55"/>
                <a:gd name="T33" fmla="*/ 48 h 52"/>
                <a:gd name="T34" fmla="*/ 7 w 55"/>
                <a:gd name="T35" fmla="*/ 47 h 52"/>
                <a:gd name="T36" fmla="*/ 8 w 55"/>
                <a:gd name="T37" fmla="*/ 44 h 52"/>
                <a:gd name="T38" fmla="*/ 9 w 55"/>
                <a:gd name="T39" fmla="*/ 37 h 52"/>
                <a:gd name="T40" fmla="*/ 9 w 55"/>
                <a:gd name="T41" fmla="*/ 12 h 52"/>
                <a:gd name="T42" fmla="*/ 8 w 55"/>
                <a:gd name="T43" fmla="*/ 9 h 52"/>
                <a:gd name="T44" fmla="*/ 7 w 55"/>
                <a:gd name="T45" fmla="*/ 6 h 52"/>
                <a:gd name="T46" fmla="*/ 3 w 55"/>
                <a:gd name="T47" fmla="*/ 4 h 52"/>
                <a:gd name="T48" fmla="*/ 0 w 55"/>
                <a:gd name="T49" fmla="*/ 3 h 52"/>
                <a:gd name="T50" fmla="*/ 0 w 55"/>
                <a:gd name="T51" fmla="*/ 0 h 52"/>
                <a:gd name="T52" fmla="*/ 14 w 55"/>
                <a:gd name="T53" fmla="*/ 0 h 52"/>
                <a:gd name="T54" fmla="*/ 43 w 55"/>
                <a:gd name="T55" fmla="*/ 39 h 52"/>
                <a:gd name="T56" fmla="*/ 43 w 55"/>
                <a:gd name="T57" fmla="*/ 15 h 52"/>
                <a:gd name="T58" fmla="*/ 42 w 55"/>
                <a:gd name="T59" fmla="*/ 8 h 52"/>
                <a:gd name="T60" fmla="*/ 41 w 55"/>
                <a:gd name="T61" fmla="*/ 5 h 52"/>
                <a:gd name="T62" fmla="*/ 37 w 55"/>
                <a:gd name="T63" fmla="*/ 4 h 52"/>
                <a:gd name="T64" fmla="*/ 34 w 55"/>
                <a:gd name="T65" fmla="*/ 3 h 52"/>
                <a:gd name="T66" fmla="*/ 34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4" y="3"/>
                    <a:pt x="53" y="3"/>
                    <a:pt x="51" y="4"/>
                  </a:cubicBezTo>
                  <a:cubicBezTo>
                    <a:pt x="50" y="4"/>
                    <a:pt x="49" y="4"/>
                    <a:pt x="48" y="5"/>
                  </a:cubicBezTo>
                  <a:cubicBezTo>
                    <a:pt x="48" y="5"/>
                    <a:pt x="47" y="6"/>
                    <a:pt x="47" y="8"/>
                  </a:cubicBezTo>
                  <a:cubicBezTo>
                    <a:pt x="46" y="10"/>
                    <a:pt x="46" y="12"/>
                    <a:pt x="46" y="15"/>
                  </a:cubicBezTo>
                  <a:cubicBezTo>
                    <a:pt x="46" y="52"/>
                    <a:pt x="46" y="52"/>
                    <a:pt x="46" y="52"/>
                  </a:cubicBezTo>
                  <a:cubicBezTo>
                    <a:pt x="43" y="52"/>
                    <a:pt x="43" y="52"/>
                    <a:pt x="43" y="52"/>
                  </a:cubicBezTo>
                  <a:cubicBezTo>
                    <a:pt x="12" y="10"/>
                    <a:pt x="12" y="10"/>
                    <a:pt x="12" y="10"/>
                  </a:cubicBezTo>
                  <a:cubicBezTo>
                    <a:pt x="12" y="37"/>
                    <a:pt x="12" y="37"/>
                    <a:pt x="12" y="37"/>
                  </a:cubicBezTo>
                  <a:cubicBezTo>
                    <a:pt x="12" y="39"/>
                    <a:pt x="12" y="42"/>
                    <a:pt x="13" y="43"/>
                  </a:cubicBezTo>
                  <a:cubicBezTo>
                    <a:pt x="13" y="45"/>
                    <a:pt x="14" y="46"/>
                    <a:pt x="14" y="47"/>
                  </a:cubicBezTo>
                  <a:cubicBezTo>
                    <a:pt x="15" y="47"/>
                    <a:pt x="16" y="48"/>
                    <a:pt x="18" y="48"/>
                  </a:cubicBezTo>
                  <a:cubicBezTo>
                    <a:pt x="20" y="49"/>
                    <a:pt x="21" y="49"/>
                    <a:pt x="21" y="49"/>
                  </a:cubicBezTo>
                  <a:cubicBezTo>
                    <a:pt x="21" y="51"/>
                    <a:pt x="21" y="51"/>
                    <a:pt x="21" y="51"/>
                  </a:cubicBezTo>
                  <a:cubicBezTo>
                    <a:pt x="0" y="51"/>
                    <a:pt x="0" y="51"/>
                    <a:pt x="0" y="51"/>
                  </a:cubicBezTo>
                  <a:cubicBezTo>
                    <a:pt x="0" y="49"/>
                    <a:pt x="0" y="49"/>
                    <a:pt x="0" y="49"/>
                  </a:cubicBezTo>
                  <a:cubicBezTo>
                    <a:pt x="1" y="49"/>
                    <a:pt x="2" y="49"/>
                    <a:pt x="4" y="48"/>
                  </a:cubicBezTo>
                  <a:cubicBezTo>
                    <a:pt x="5" y="48"/>
                    <a:pt x="6" y="47"/>
                    <a:pt x="7" y="47"/>
                  </a:cubicBezTo>
                  <a:cubicBezTo>
                    <a:pt x="7" y="46"/>
                    <a:pt x="8" y="45"/>
                    <a:pt x="8" y="44"/>
                  </a:cubicBezTo>
                  <a:cubicBezTo>
                    <a:pt x="9" y="43"/>
                    <a:pt x="9" y="40"/>
                    <a:pt x="9" y="37"/>
                  </a:cubicBezTo>
                  <a:cubicBezTo>
                    <a:pt x="9" y="12"/>
                    <a:pt x="9" y="12"/>
                    <a:pt x="9" y="12"/>
                  </a:cubicBezTo>
                  <a:cubicBezTo>
                    <a:pt x="9" y="11"/>
                    <a:pt x="9" y="10"/>
                    <a:pt x="8" y="9"/>
                  </a:cubicBezTo>
                  <a:cubicBezTo>
                    <a:pt x="8" y="7"/>
                    <a:pt x="7" y="7"/>
                    <a:pt x="7" y="6"/>
                  </a:cubicBezTo>
                  <a:cubicBezTo>
                    <a:pt x="6" y="5"/>
                    <a:pt x="5" y="5"/>
                    <a:pt x="3" y="4"/>
                  </a:cubicBezTo>
                  <a:cubicBezTo>
                    <a:pt x="2" y="3"/>
                    <a:pt x="0" y="3"/>
                    <a:pt x="0" y="3"/>
                  </a:cubicBezTo>
                  <a:cubicBezTo>
                    <a:pt x="0" y="0"/>
                    <a:pt x="0" y="0"/>
                    <a:pt x="0" y="0"/>
                  </a:cubicBezTo>
                  <a:cubicBezTo>
                    <a:pt x="14" y="0"/>
                    <a:pt x="14" y="0"/>
                    <a:pt x="14" y="0"/>
                  </a:cubicBezTo>
                  <a:cubicBezTo>
                    <a:pt x="43" y="39"/>
                    <a:pt x="43" y="39"/>
                    <a:pt x="43" y="39"/>
                  </a:cubicBezTo>
                  <a:cubicBezTo>
                    <a:pt x="43" y="15"/>
                    <a:pt x="43" y="15"/>
                    <a:pt x="43" y="15"/>
                  </a:cubicBezTo>
                  <a:cubicBezTo>
                    <a:pt x="43" y="12"/>
                    <a:pt x="43" y="10"/>
                    <a:pt x="42" y="8"/>
                  </a:cubicBezTo>
                  <a:cubicBezTo>
                    <a:pt x="42" y="7"/>
                    <a:pt x="41" y="6"/>
                    <a:pt x="41" y="5"/>
                  </a:cubicBezTo>
                  <a:cubicBezTo>
                    <a:pt x="40" y="5"/>
                    <a:pt x="39" y="4"/>
                    <a:pt x="37" y="4"/>
                  </a:cubicBezTo>
                  <a:cubicBezTo>
                    <a:pt x="36" y="3"/>
                    <a:pt x="35" y="3"/>
                    <a:pt x="34" y="3"/>
                  </a:cubicBezTo>
                  <a:cubicBezTo>
                    <a:pt x="34" y="0"/>
                    <a:pt x="34" y="0"/>
                    <a:pt x="34"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userDrawn="1"/>
          </p:nvSpPr>
          <p:spPr bwMode="auto">
            <a:xfrm>
              <a:off x="2773314" y="1449810"/>
              <a:ext cx="187325" cy="203200"/>
            </a:xfrm>
            <a:custGeom>
              <a:avLst/>
              <a:gdLst>
                <a:gd name="T0" fmla="*/ 50 w 50"/>
                <a:gd name="T1" fmla="*/ 32 h 54"/>
                <a:gd name="T2" fmla="*/ 48 w 50"/>
                <a:gd name="T3" fmla="*/ 32 h 54"/>
                <a:gd name="T4" fmla="*/ 45 w 50"/>
                <a:gd name="T5" fmla="*/ 33 h 54"/>
                <a:gd name="T6" fmla="*/ 44 w 50"/>
                <a:gd name="T7" fmla="*/ 35 h 54"/>
                <a:gd name="T8" fmla="*/ 43 w 50"/>
                <a:gd name="T9" fmla="*/ 37 h 54"/>
                <a:gd name="T10" fmla="*/ 43 w 50"/>
                <a:gd name="T11" fmla="*/ 41 h 54"/>
                <a:gd name="T12" fmla="*/ 43 w 50"/>
                <a:gd name="T13" fmla="*/ 47 h 54"/>
                <a:gd name="T14" fmla="*/ 43 w 50"/>
                <a:gd name="T15" fmla="*/ 49 h 54"/>
                <a:gd name="T16" fmla="*/ 34 w 50"/>
                <a:gd name="T17" fmla="*/ 52 h 54"/>
                <a:gd name="T18" fmla="*/ 25 w 50"/>
                <a:gd name="T19" fmla="*/ 54 h 54"/>
                <a:gd name="T20" fmla="*/ 15 w 50"/>
                <a:gd name="T21" fmla="*/ 52 h 54"/>
                <a:gd name="T22" fmla="*/ 7 w 50"/>
                <a:gd name="T23" fmla="*/ 47 h 54"/>
                <a:gd name="T24" fmla="*/ 2 w 50"/>
                <a:gd name="T25" fmla="*/ 38 h 54"/>
                <a:gd name="T26" fmla="*/ 0 w 50"/>
                <a:gd name="T27" fmla="*/ 27 h 54"/>
                <a:gd name="T28" fmla="*/ 2 w 50"/>
                <a:gd name="T29" fmla="*/ 17 h 54"/>
                <a:gd name="T30" fmla="*/ 7 w 50"/>
                <a:gd name="T31" fmla="*/ 8 h 54"/>
                <a:gd name="T32" fmla="*/ 15 w 50"/>
                <a:gd name="T33" fmla="*/ 2 h 54"/>
                <a:gd name="T34" fmla="*/ 25 w 50"/>
                <a:gd name="T35" fmla="*/ 0 h 54"/>
                <a:gd name="T36" fmla="*/ 33 w 50"/>
                <a:gd name="T37" fmla="*/ 1 h 54"/>
                <a:gd name="T38" fmla="*/ 39 w 50"/>
                <a:gd name="T39" fmla="*/ 4 h 54"/>
                <a:gd name="T40" fmla="*/ 40 w 50"/>
                <a:gd name="T41" fmla="*/ 1 h 54"/>
                <a:gd name="T42" fmla="*/ 43 w 50"/>
                <a:gd name="T43" fmla="*/ 1 h 54"/>
                <a:gd name="T44" fmla="*/ 43 w 50"/>
                <a:gd name="T45" fmla="*/ 19 h 54"/>
                <a:gd name="T46" fmla="*/ 40 w 50"/>
                <a:gd name="T47" fmla="*/ 19 h 54"/>
                <a:gd name="T48" fmla="*/ 38 w 50"/>
                <a:gd name="T49" fmla="*/ 13 h 54"/>
                <a:gd name="T50" fmla="*/ 36 w 50"/>
                <a:gd name="T51" fmla="*/ 8 h 54"/>
                <a:gd name="T52" fmla="*/ 31 w 50"/>
                <a:gd name="T53" fmla="*/ 5 h 54"/>
                <a:gd name="T54" fmla="*/ 25 w 50"/>
                <a:gd name="T55" fmla="*/ 3 h 54"/>
                <a:gd name="T56" fmla="*/ 18 w 50"/>
                <a:gd name="T57" fmla="*/ 5 h 54"/>
                <a:gd name="T58" fmla="*/ 13 w 50"/>
                <a:gd name="T59" fmla="*/ 10 h 54"/>
                <a:gd name="T60" fmla="*/ 10 w 50"/>
                <a:gd name="T61" fmla="*/ 17 h 54"/>
                <a:gd name="T62" fmla="*/ 9 w 50"/>
                <a:gd name="T63" fmla="*/ 27 h 54"/>
                <a:gd name="T64" fmla="*/ 10 w 50"/>
                <a:gd name="T65" fmla="*/ 36 h 54"/>
                <a:gd name="T66" fmla="*/ 13 w 50"/>
                <a:gd name="T67" fmla="*/ 44 h 54"/>
                <a:gd name="T68" fmla="*/ 19 w 50"/>
                <a:gd name="T69" fmla="*/ 49 h 54"/>
                <a:gd name="T70" fmla="*/ 26 w 50"/>
                <a:gd name="T71" fmla="*/ 50 h 54"/>
                <a:gd name="T72" fmla="*/ 32 w 50"/>
                <a:gd name="T73" fmla="*/ 49 h 54"/>
                <a:gd name="T74" fmla="*/ 36 w 50"/>
                <a:gd name="T75" fmla="*/ 47 h 54"/>
                <a:gd name="T76" fmla="*/ 36 w 50"/>
                <a:gd name="T77" fmla="*/ 44 h 54"/>
                <a:gd name="T78" fmla="*/ 36 w 50"/>
                <a:gd name="T79" fmla="*/ 40 h 54"/>
                <a:gd name="T80" fmla="*/ 36 w 50"/>
                <a:gd name="T81" fmla="*/ 38 h 54"/>
                <a:gd name="T82" fmla="*/ 36 w 50"/>
                <a:gd name="T83" fmla="*/ 35 h 54"/>
                <a:gd name="T84" fmla="*/ 34 w 50"/>
                <a:gd name="T85" fmla="*/ 33 h 54"/>
                <a:gd name="T86" fmla="*/ 31 w 50"/>
                <a:gd name="T87" fmla="*/ 32 h 54"/>
                <a:gd name="T88" fmla="*/ 28 w 50"/>
                <a:gd name="T89" fmla="*/ 32 h 54"/>
                <a:gd name="T90" fmla="*/ 28 w 50"/>
                <a:gd name="T91" fmla="*/ 29 h 54"/>
                <a:gd name="T92" fmla="*/ 50 w 50"/>
                <a:gd name="T93" fmla="*/ 29 h 54"/>
                <a:gd name="T94" fmla="*/ 50 w 50"/>
                <a:gd name="T9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4">
                  <a:moveTo>
                    <a:pt x="50" y="32"/>
                  </a:moveTo>
                  <a:cubicBezTo>
                    <a:pt x="49" y="32"/>
                    <a:pt x="49" y="32"/>
                    <a:pt x="48" y="32"/>
                  </a:cubicBezTo>
                  <a:cubicBezTo>
                    <a:pt x="47" y="32"/>
                    <a:pt x="46" y="33"/>
                    <a:pt x="45" y="33"/>
                  </a:cubicBezTo>
                  <a:cubicBezTo>
                    <a:pt x="44" y="33"/>
                    <a:pt x="44" y="34"/>
                    <a:pt x="44" y="35"/>
                  </a:cubicBezTo>
                  <a:cubicBezTo>
                    <a:pt x="43" y="35"/>
                    <a:pt x="43" y="36"/>
                    <a:pt x="43" y="37"/>
                  </a:cubicBezTo>
                  <a:cubicBezTo>
                    <a:pt x="43" y="41"/>
                    <a:pt x="43" y="41"/>
                    <a:pt x="43" y="41"/>
                  </a:cubicBezTo>
                  <a:cubicBezTo>
                    <a:pt x="43" y="44"/>
                    <a:pt x="43" y="46"/>
                    <a:pt x="43" y="47"/>
                  </a:cubicBezTo>
                  <a:cubicBezTo>
                    <a:pt x="43" y="48"/>
                    <a:pt x="43" y="48"/>
                    <a:pt x="43" y="49"/>
                  </a:cubicBezTo>
                  <a:cubicBezTo>
                    <a:pt x="40" y="51"/>
                    <a:pt x="37" y="52"/>
                    <a:pt x="34" y="52"/>
                  </a:cubicBezTo>
                  <a:cubicBezTo>
                    <a:pt x="31" y="53"/>
                    <a:pt x="28" y="54"/>
                    <a:pt x="25" y="54"/>
                  </a:cubicBezTo>
                  <a:cubicBezTo>
                    <a:pt x="21" y="54"/>
                    <a:pt x="18" y="53"/>
                    <a:pt x="15" y="52"/>
                  </a:cubicBezTo>
                  <a:cubicBezTo>
                    <a:pt x="12" y="51"/>
                    <a:pt x="10" y="49"/>
                    <a:pt x="7" y="47"/>
                  </a:cubicBezTo>
                  <a:cubicBezTo>
                    <a:pt x="5" y="44"/>
                    <a:pt x="3" y="41"/>
                    <a:pt x="2" y="38"/>
                  </a:cubicBezTo>
                  <a:cubicBezTo>
                    <a:pt x="1" y="35"/>
                    <a:pt x="0" y="31"/>
                    <a:pt x="0" y="27"/>
                  </a:cubicBezTo>
                  <a:cubicBezTo>
                    <a:pt x="0" y="23"/>
                    <a:pt x="1" y="20"/>
                    <a:pt x="2" y="17"/>
                  </a:cubicBezTo>
                  <a:cubicBezTo>
                    <a:pt x="3" y="13"/>
                    <a:pt x="5" y="10"/>
                    <a:pt x="7" y="8"/>
                  </a:cubicBezTo>
                  <a:cubicBezTo>
                    <a:pt x="10" y="5"/>
                    <a:pt x="12" y="4"/>
                    <a:pt x="15" y="2"/>
                  </a:cubicBezTo>
                  <a:cubicBezTo>
                    <a:pt x="19" y="1"/>
                    <a:pt x="22" y="0"/>
                    <a:pt x="25" y="0"/>
                  </a:cubicBezTo>
                  <a:cubicBezTo>
                    <a:pt x="28" y="0"/>
                    <a:pt x="31" y="1"/>
                    <a:pt x="33" y="1"/>
                  </a:cubicBezTo>
                  <a:cubicBezTo>
                    <a:pt x="35" y="2"/>
                    <a:pt x="37" y="3"/>
                    <a:pt x="39" y="4"/>
                  </a:cubicBezTo>
                  <a:cubicBezTo>
                    <a:pt x="40" y="1"/>
                    <a:pt x="40" y="1"/>
                    <a:pt x="40" y="1"/>
                  </a:cubicBezTo>
                  <a:cubicBezTo>
                    <a:pt x="43" y="1"/>
                    <a:pt x="43" y="1"/>
                    <a:pt x="43" y="1"/>
                  </a:cubicBezTo>
                  <a:cubicBezTo>
                    <a:pt x="43" y="19"/>
                    <a:pt x="43" y="19"/>
                    <a:pt x="43" y="19"/>
                  </a:cubicBezTo>
                  <a:cubicBezTo>
                    <a:pt x="40" y="19"/>
                    <a:pt x="40" y="19"/>
                    <a:pt x="40" y="19"/>
                  </a:cubicBezTo>
                  <a:cubicBezTo>
                    <a:pt x="40" y="17"/>
                    <a:pt x="39" y="15"/>
                    <a:pt x="38" y="13"/>
                  </a:cubicBezTo>
                  <a:cubicBezTo>
                    <a:pt x="38" y="12"/>
                    <a:pt x="37" y="10"/>
                    <a:pt x="36" y="8"/>
                  </a:cubicBezTo>
                  <a:cubicBezTo>
                    <a:pt x="34" y="7"/>
                    <a:pt x="33" y="6"/>
                    <a:pt x="31" y="5"/>
                  </a:cubicBezTo>
                  <a:cubicBezTo>
                    <a:pt x="30" y="4"/>
                    <a:pt x="28" y="3"/>
                    <a:pt x="25" y="3"/>
                  </a:cubicBezTo>
                  <a:cubicBezTo>
                    <a:pt x="23" y="3"/>
                    <a:pt x="20" y="4"/>
                    <a:pt x="18" y="5"/>
                  </a:cubicBezTo>
                  <a:cubicBezTo>
                    <a:pt x="16" y="6"/>
                    <a:pt x="15" y="7"/>
                    <a:pt x="13" y="10"/>
                  </a:cubicBezTo>
                  <a:cubicBezTo>
                    <a:pt x="12" y="12"/>
                    <a:pt x="11" y="14"/>
                    <a:pt x="10" y="17"/>
                  </a:cubicBezTo>
                  <a:cubicBezTo>
                    <a:pt x="9" y="20"/>
                    <a:pt x="9" y="23"/>
                    <a:pt x="9" y="27"/>
                  </a:cubicBezTo>
                  <a:cubicBezTo>
                    <a:pt x="9" y="30"/>
                    <a:pt x="9" y="33"/>
                    <a:pt x="10" y="36"/>
                  </a:cubicBezTo>
                  <a:cubicBezTo>
                    <a:pt x="11" y="39"/>
                    <a:pt x="12" y="41"/>
                    <a:pt x="13" y="44"/>
                  </a:cubicBezTo>
                  <a:cubicBezTo>
                    <a:pt x="15" y="46"/>
                    <a:pt x="17" y="47"/>
                    <a:pt x="19" y="49"/>
                  </a:cubicBezTo>
                  <a:cubicBezTo>
                    <a:pt x="21" y="50"/>
                    <a:pt x="24" y="50"/>
                    <a:pt x="26" y="50"/>
                  </a:cubicBezTo>
                  <a:cubicBezTo>
                    <a:pt x="28" y="50"/>
                    <a:pt x="30" y="50"/>
                    <a:pt x="32" y="49"/>
                  </a:cubicBezTo>
                  <a:cubicBezTo>
                    <a:pt x="34" y="49"/>
                    <a:pt x="35" y="48"/>
                    <a:pt x="36" y="47"/>
                  </a:cubicBezTo>
                  <a:cubicBezTo>
                    <a:pt x="36" y="46"/>
                    <a:pt x="36" y="45"/>
                    <a:pt x="36" y="44"/>
                  </a:cubicBezTo>
                  <a:cubicBezTo>
                    <a:pt x="36" y="42"/>
                    <a:pt x="36" y="41"/>
                    <a:pt x="36" y="40"/>
                  </a:cubicBezTo>
                  <a:cubicBezTo>
                    <a:pt x="36" y="38"/>
                    <a:pt x="36" y="38"/>
                    <a:pt x="36" y="38"/>
                  </a:cubicBezTo>
                  <a:cubicBezTo>
                    <a:pt x="36" y="37"/>
                    <a:pt x="36" y="36"/>
                    <a:pt x="36" y="35"/>
                  </a:cubicBezTo>
                  <a:cubicBezTo>
                    <a:pt x="35" y="34"/>
                    <a:pt x="35" y="34"/>
                    <a:pt x="34" y="33"/>
                  </a:cubicBezTo>
                  <a:cubicBezTo>
                    <a:pt x="33" y="33"/>
                    <a:pt x="32" y="33"/>
                    <a:pt x="31" y="32"/>
                  </a:cubicBezTo>
                  <a:cubicBezTo>
                    <a:pt x="29" y="32"/>
                    <a:pt x="28" y="32"/>
                    <a:pt x="28" y="32"/>
                  </a:cubicBezTo>
                  <a:cubicBezTo>
                    <a:pt x="28" y="29"/>
                    <a:pt x="28" y="29"/>
                    <a:pt x="28" y="29"/>
                  </a:cubicBezTo>
                  <a:cubicBezTo>
                    <a:pt x="50" y="29"/>
                    <a:pt x="50" y="29"/>
                    <a:pt x="50" y="29"/>
                  </a:cubicBezTo>
                  <a:lnTo>
                    <a:pt x="50" y="3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userDrawn="1"/>
          </p:nvSpPr>
          <p:spPr bwMode="auto">
            <a:xfrm>
              <a:off x="3040014" y="1452985"/>
              <a:ext cx="195263" cy="200025"/>
            </a:xfrm>
            <a:custGeom>
              <a:avLst/>
              <a:gdLst>
                <a:gd name="T0" fmla="*/ 52 w 52"/>
                <a:gd name="T1" fmla="*/ 3 h 53"/>
                <a:gd name="T2" fmla="*/ 49 w 52"/>
                <a:gd name="T3" fmla="*/ 3 h 53"/>
                <a:gd name="T4" fmla="*/ 46 w 52"/>
                <a:gd name="T5" fmla="*/ 5 h 53"/>
                <a:gd name="T6" fmla="*/ 44 w 52"/>
                <a:gd name="T7" fmla="*/ 8 h 53"/>
                <a:gd name="T8" fmla="*/ 44 w 52"/>
                <a:gd name="T9" fmla="*/ 14 h 53"/>
                <a:gd name="T10" fmla="*/ 44 w 52"/>
                <a:gd name="T11" fmla="*/ 36 h 53"/>
                <a:gd name="T12" fmla="*/ 42 w 52"/>
                <a:gd name="T13" fmla="*/ 44 h 53"/>
                <a:gd name="T14" fmla="*/ 37 w 52"/>
                <a:gd name="T15" fmla="*/ 49 h 53"/>
                <a:gd name="T16" fmla="*/ 31 w 52"/>
                <a:gd name="T17" fmla="*/ 52 h 53"/>
                <a:gd name="T18" fmla="*/ 25 w 52"/>
                <a:gd name="T19" fmla="*/ 53 h 53"/>
                <a:gd name="T20" fmla="*/ 17 w 52"/>
                <a:gd name="T21" fmla="*/ 51 h 53"/>
                <a:gd name="T22" fmla="*/ 11 w 52"/>
                <a:gd name="T23" fmla="*/ 48 h 53"/>
                <a:gd name="T24" fmla="*/ 8 w 52"/>
                <a:gd name="T25" fmla="*/ 43 h 53"/>
                <a:gd name="T26" fmla="*/ 6 w 52"/>
                <a:gd name="T27" fmla="*/ 38 h 53"/>
                <a:gd name="T28" fmla="*/ 6 w 52"/>
                <a:gd name="T29" fmla="*/ 8 h 53"/>
                <a:gd name="T30" fmla="*/ 6 w 52"/>
                <a:gd name="T31" fmla="*/ 6 h 53"/>
                <a:gd name="T32" fmla="*/ 4 w 52"/>
                <a:gd name="T33" fmla="*/ 4 h 53"/>
                <a:gd name="T34" fmla="*/ 2 w 52"/>
                <a:gd name="T35" fmla="*/ 3 h 53"/>
                <a:gd name="T36" fmla="*/ 0 w 52"/>
                <a:gd name="T37" fmla="*/ 3 h 53"/>
                <a:gd name="T38" fmla="*/ 0 w 52"/>
                <a:gd name="T39" fmla="*/ 0 h 53"/>
                <a:gd name="T40" fmla="*/ 21 w 52"/>
                <a:gd name="T41" fmla="*/ 0 h 53"/>
                <a:gd name="T42" fmla="*/ 21 w 52"/>
                <a:gd name="T43" fmla="*/ 3 h 53"/>
                <a:gd name="T44" fmla="*/ 18 w 52"/>
                <a:gd name="T45" fmla="*/ 3 h 53"/>
                <a:gd name="T46" fmla="*/ 16 w 52"/>
                <a:gd name="T47" fmla="*/ 4 h 53"/>
                <a:gd name="T48" fmla="*/ 14 w 52"/>
                <a:gd name="T49" fmla="*/ 5 h 53"/>
                <a:gd name="T50" fmla="*/ 14 w 52"/>
                <a:gd name="T51" fmla="*/ 8 h 53"/>
                <a:gd name="T52" fmla="*/ 14 w 52"/>
                <a:gd name="T53" fmla="*/ 36 h 53"/>
                <a:gd name="T54" fmla="*/ 15 w 52"/>
                <a:gd name="T55" fmla="*/ 40 h 53"/>
                <a:gd name="T56" fmla="*/ 16 w 52"/>
                <a:gd name="T57" fmla="*/ 44 h 53"/>
                <a:gd name="T58" fmla="*/ 20 w 52"/>
                <a:gd name="T59" fmla="*/ 47 h 53"/>
                <a:gd name="T60" fmla="*/ 27 w 52"/>
                <a:gd name="T61" fmla="*/ 49 h 53"/>
                <a:gd name="T62" fmla="*/ 33 w 52"/>
                <a:gd name="T63" fmla="*/ 47 h 53"/>
                <a:gd name="T64" fmla="*/ 38 w 52"/>
                <a:gd name="T65" fmla="*/ 44 h 53"/>
                <a:gd name="T66" fmla="*/ 40 w 52"/>
                <a:gd name="T67" fmla="*/ 40 h 53"/>
                <a:gd name="T68" fmla="*/ 40 w 52"/>
                <a:gd name="T69" fmla="*/ 36 h 53"/>
                <a:gd name="T70" fmla="*/ 40 w 52"/>
                <a:gd name="T71" fmla="*/ 15 h 53"/>
                <a:gd name="T72" fmla="*/ 40 w 52"/>
                <a:gd name="T73" fmla="*/ 8 h 53"/>
                <a:gd name="T74" fmla="*/ 38 w 52"/>
                <a:gd name="T75" fmla="*/ 5 h 53"/>
                <a:gd name="T76" fmla="*/ 35 w 52"/>
                <a:gd name="T77" fmla="*/ 4 h 53"/>
                <a:gd name="T78" fmla="*/ 31 w 52"/>
                <a:gd name="T79" fmla="*/ 3 h 53"/>
                <a:gd name="T80" fmla="*/ 31 w 52"/>
                <a:gd name="T81" fmla="*/ 0 h 53"/>
                <a:gd name="T82" fmla="*/ 52 w 52"/>
                <a:gd name="T83" fmla="*/ 0 h 53"/>
                <a:gd name="T84" fmla="*/ 52 w 52"/>
                <a:gd name="T8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 h="53">
                  <a:moveTo>
                    <a:pt x="52" y="3"/>
                  </a:moveTo>
                  <a:cubicBezTo>
                    <a:pt x="51" y="3"/>
                    <a:pt x="50" y="3"/>
                    <a:pt x="49" y="3"/>
                  </a:cubicBezTo>
                  <a:cubicBezTo>
                    <a:pt x="48" y="4"/>
                    <a:pt x="47" y="4"/>
                    <a:pt x="46" y="5"/>
                  </a:cubicBezTo>
                  <a:cubicBezTo>
                    <a:pt x="45" y="5"/>
                    <a:pt x="45" y="6"/>
                    <a:pt x="44" y="8"/>
                  </a:cubicBezTo>
                  <a:cubicBezTo>
                    <a:pt x="44" y="10"/>
                    <a:pt x="44" y="12"/>
                    <a:pt x="44" y="14"/>
                  </a:cubicBezTo>
                  <a:cubicBezTo>
                    <a:pt x="44" y="36"/>
                    <a:pt x="44" y="36"/>
                    <a:pt x="44" y="36"/>
                  </a:cubicBezTo>
                  <a:cubicBezTo>
                    <a:pt x="44" y="39"/>
                    <a:pt x="43" y="42"/>
                    <a:pt x="42" y="44"/>
                  </a:cubicBezTo>
                  <a:cubicBezTo>
                    <a:pt x="41" y="46"/>
                    <a:pt x="39" y="48"/>
                    <a:pt x="37" y="49"/>
                  </a:cubicBezTo>
                  <a:cubicBezTo>
                    <a:pt x="36" y="50"/>
                    <a:pt x="34" y="51"/>
                    <a:pt x="31" y="52"/>
                  </a:cubicBezTo>
                  <a:cubicBezTo>
                    <a:pt x="29" y="52"/>
                    <a:pt x="27" y="53"/>
                    <a:pt x="25" y="53"/>
                  </a:cubicBezTo>
                  <a:cubicBezTo>
                    <a:pt x="22" y="53"/>
                    <a:pt x="20" y="52"/>
                    <a:pt x="17" y="51"/>
                  </a:cubicBezTo>
                  <a:cubicBezTo>
                    <a:pt x="15" y="51"/>
                    <a:pt x="13" y="49"/>
                    <a:pt x="11" y="48"/>
                  </a:cubicBezTo>
                  <a:cubicBezTo>
                    <a:pt x="10" y="47"/>
                    <a:pt x="8" y="45"/>
                    <a:pt x="8" y="43"/>
                  </a:cubicBezTo>
                  <a:cubicBezTo>
                    <a:pt x="7" y="42"/>
                    <a:pt x="6" y="40"/>
                    <a:pt x="6" y="38"/>
                  </a:cubicBezTo>
                  <a:cubicBezTo>
                    <a:pt x="6" y="8"/>
                    <a:pt x="6" y="8"/>
                    <a:pt x="6" y="8"/>
                  </a:cubicBezTo>
                  <a:cubicBezTo>
                    <a:pt x="6" y="7"/>
                    <a:pt x="6" y="6"/>
                    <a:pt x="6" y="6"/>
                  </a:cubicBezTo>
                  <a:cubicBezTo>
                    <a:pt x="6" y="5"/>
                    <a:pt x="5" y="5"/>
                    <a:pt x="4" y="4"/>
                  </a:cubicBezTo>
                  <a:cubicBezTo>
                    <a:pt x="4" y="4"/>
                    <a:pt x="3" y="4"/>
                    <a:pt x="2" y="3"/>
                  </a:cubicBezTo>
                  <a:cubicBezTo>
                    <a:pt x="1" y="3"/>
                    <a:pt x="0" y="3"/>
                    <a:pt x="0" y="3"/>
                  </a:cubicBezTo>
                  <a:cubicBezTo>
                    <a:pt x="0" y="0"/>
                    <a:pt x="0" y="0"/>
                    <a:pt x="0" y="0"/>
                  </a:cubicBezTo>
                  <a:cubicBezTo>
                    <a:pt x="21" y="0"/>
                    <a:pt x="21" y="0"/>
                    <a:pt x="21" y="0"/>
                  </a:cubicBezTo>
                  <a:cubicBezTo>
                    <a:pt x="21" y="3"/>
                    <a:pt x="21" y="3"/>
                    <a:pt x="21" y="3"/>
                  </a:cubicBezTo>
                  <a:cubicBezTo>
                    <a:pt x="20" y="3"/>
                    <a:pt x="19" y="3"/>
                    <a:pt x="18" y="3"/>
                  </a:cubicBezTo>
                  <a:cubicBezTo>
                    <a:pt x="17" y="4"/>
                    <a:pt x="17" y="4"/>
                    <a:pt x="16" y="4"/>
                  </a:cubicBezTo>
                  <a:cubicBezTo>
                    <a:pt x="15" y="4"/>
                    <a:pt x="15" y="5"/>
                    <a:pt x="14" y="5"/>
                  </a:cubicBezTo>
                  <a:cubicBezTo>
                    <a:pt x="14" y="6"/>
                    <a:pt x="14" y="7"/>
                    <a:pt x="14" y="8"/>
                  </a:cubicBezTo>
                  <a:cubicBezTo>
                    <a:pt x="14" y="36"/>
                    <a:pt x="14" y="36"/>
                    <a:pt x="14" y="36"/>
                  </a:cubicBezTo>
                  <a:cubicBezTo>
                    <a:pt x="14" y="37"/>
                    <a:pt x="14" y="38"/>
                    <a:pt x="15" y="40"/>
                  </a:cubicBezTo>
                  <a:cubicBezTo>
                    <a:pt x="15" y="41"/>
                    <a:pt x="15" y="43"/>
                    <a:pt x="16" y="44"/>
                  </a:cubicBezTo>
                  <a:cubicBezTo>
                    <a:pt x="17" y="45"/>
                    <a:pt x="19" y="46"/>
                    <a:pt x="20" y="47"/>
                  </a:cubicBezTo>
                  <a:cubicBezTo>
                    <a:pt x="22" y="48"/>
                    <a:pt x="24" y="49"/>
                    <a:pt x="27" y="49"/>
                  </a:cubicBezTo>
                  <a:cubicBezTo>
                    <a:pt x="29" y="49"/>
                    <a:pt x="32" y="48"/>
                    <a:pt x="33" y="47"/>
                  </a:cubicBezTo>
                  <a:cubicBezTo>
                    <a:pt x="35" y="46"/>
                    <a:pt x="37" y="45"/>
                    <a:pt x="38" y="44"/>
                  </a:cubicBezTo>
                  <a:cubicBezTo>
                    <a:pt x="39" y="43"/>
                    <a:pt x="39" y="41"/>
                    <a:pt x="40" y="40"/>
                  </a:cubicBezTo>
                  <a:cubicBezTo>
                    <a:pt x="40" y="39"/>
                    <a:pt x="40" y="37"/>
                    <a:pt x="40" y="36"/>
                  </a:cubicBezTo>
                  <a:cubicBezTo>
                    <a:pt x="40" y="15"/>
                    <a:pt x="40" y="15"/>
                    <a:pt x="40" y="15"/>
                  </a:cubicBezTo>
                  <a:cubicBezTo>
                    <a:pt x="40" y="12"/>
                    <a:pt x="40" y="10"/>
                    <a:pt x="40" y="8"/>
                  </a:cubicBezTo>
                  <a:cubicBezTo>
                    <a:pt x="39" y="7"/>
                    <a:pt x="39" y="6"/>
                    <a:pt x="38" y="5"/>
                  </a:cubicBezTo>
                  <a:cubicBezTo>
                    <a:pt x="37" y="4"/>
                    <a:pt x="36" y="4"/>
                    <a:pt x="35" y="4"/>
                  </a:cubicBezTo>
                  <a:cubicBezTo>
                    <a:pt x="33" y="3"/>
                    <a:pt x="32" y="3"/>
                    <a:pt x="31" y="3"/>
                  </a:cubicBezTo>
                  <a:cubicBezTo>
                    <a:pt x="31" y="0"/>
                    <a:pt x="31" y="0"/>
                    <a:pt x="31"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userDrawn="1"/>
          </p:nvSpPr>
          <p:spPr bwMode="auto">
            <a:xfrm>
              <a:off x="3243214" y="1452985"/>
              <a:ext cx="206375" cy="196850"/>
            </a:xfrm>
            <a:custGeom>
              <a:avLst/>
              <a:gdLst>
                <a:gd name="T0" fmla="*/ 55 w 55"/>
                <a:gd name="T1" fmla="*/ 3 h 52"/>
                <a:gd name="T2" fmla="*/ 52 w 55"/>
                <a:gd name="T3" fmla="*/ 4 h 52"/>
                <a:gd name="T4" fmla="*/ 49 w 55"/>
                <a:gd name="T5" fmla="*/ 5 h 52"/>
                <a:gd name="T6" fmla="*/ 48 w 55"/>
                <a:gd name="T7" fmla="*/ 8 h 52"/>
                <a:gd name="T8" fmla="*/ 47 w 55"/>
                <a:gd name="T9" fmla="*/ 15 h 52"/>
                <a:gd name="T10" fmla="*/ 47 w 55"/>
                <a:gd name="T11" fmla="*/ 52 h 52"/>
                <a:gd name="T12" fmla="*/ 44 w 55"/>
                <a:gd name="T13" fmla="*/ 52 h 52"/>
                <a:gd name="T14" fmla="*/ 13 w 55"/>
                <a:gd name="T15" fmla="*/ 10 h 52"/>
                <a:gd name="T16" fmla="*/ 13 w 55"/>
                <a:gd name="T17" fmla="*/ 37 h 52"/>
                <a:gd name="T18" fmla="*/ 14 w 55"/>
                <a:gd name="T19" fmla="*/ 43 h 52"/>
                <a:gd name="T20" fmla="*/ 15 w 55"/>
                <a:gd name="T21" fmla="*/ 47 h 52"/>
                <a:gd name="T22" fmla="*/ 19 w 55"/>
                <a:gd name="T23" fmla="*/ 48 h 52"/>
                <a:gd name="T24" fmla="*/ 22 w 55"/>
                <a:gd name="T25" fmla="*/ 49 h 52"/>
                <a:gd name="T26" fmla="*/ 22 w 55"/>
                <a:gd name="T27" fmla="*/ 51 h 52"/>
                <a:gd name="T28" fmla="*/ 1 w 55"/>
                <a:gd name="T29" fmla="*/ 51 h 52"/>
                <a:gd name="T30" fmla="*/ 1 w 55"/>
                <a:gd name="T31" fmla="*/ 49 h 52"/>
                <a:gd name="T32" fmla="*/ 5 w 55"/>
                <a:gd name="T33" fmla="*/ 48 h 52"/>
                <a:gd name="T34" fmla="*/ 7 w 55"/>
                <a:gd name="T35" fmla="*/ 47 h 52"/>
                <a:gd name="T36" fmla="*/ 9 w 55"/>
                <a:gd name="T37" fmla="*/ 44 h 52"/>
                <a:gd name="T38" fmla="*/ 10 w 55"/>
                <a:gd name="T39" fmla="*/ 37 h 52"/>
                <a:gd name="T40" fmla="*/ 10 w 55"/>
                <a:gd name="T41" fmla="*/ 12 h 52"/>
                <a:gd name="T42" fmla="*/ 9 w 55"/>
                <a:gd name="T43" fmla="*/ 9 h 52"/>
                <a:gd name="T44" fmla="*/ 8 w 55"/>
                <a:gd name="T45" fmla="*/ 6 h 52"/>
                <a:gd name="T46" fmla="*/ 4 w 55"/>
                <a:gd name="T47" fmla="*/ 4 h 52"/>
                <a:gd name="T48" fmla="*/ 0 w 55"/>
                <a:gd name="T49" fmla="*/ 3 h 52"/>
                <a:gd name="T50" fmla="*/ 0 w 55"/>
                <a:gd name="T51" fmla="*/ 0 h 52"/>
                <a:gd name="T52" fmla="*/ 15 w 55"/>
                <a:gd name="T53" fmla="*/ 0 h 52"/>
                <a:gd name="T54" fmla="*/ 44 w 55"/>
                <a:gd name="T55" fmla="*/ 39 h 52"/>
                <a:gd name="T56" fmla="*/ 44 w 55"/>
                <a:gd name="T57" fmla="*/ 15 h 52"/>
                <a:gd name="T58" fmla="*/ 43 w 55"/>
                <a:gd name="T59" fmla="*/ 8 h 52"/>
                <a:gd name="T60" fmla="*/ 41 w 55"/>
                <a:gd name="T61" fmla="*/ 5 h 52"/>
                <a:gd name="T62" fmla="*/ 38 w 55"/>
                <a:gd name="T63" fmla="*/ 4 h 52"/>
                <a:gd name="T64" fmla="*/ 35 w 55"/>
                <a:gd name="T65" fmla="*/ 3 h 52"/>
                <a:gd name="T66" fmla="*/ 35 w 55"/>
                <a:gd name="T67" fmla="*/ 0 h 52"/>
                <a:gd name="T68" fmla="*/ 55 w 55"/>
                <a:gd name="T69" fmla="*/ 0 h 52"/>
                <a:gd name="T70" fmla="*/ 55 w 55"/>
                <a:gd name="T71"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 h="52">
                  <a:moveTo>
                    <a:pt x="55" y="3"/>
                  </a:moveTo>
                  <a:cubicBezTo>
                    <a:pt x="55" y="3"/>
                    <a:pt x="54" y="3"/>
                    <a:pt x="52" y="4"/>
                  </a:cubicBezTo>
                  <a:cubicBezTo>
                    <a:pt x="51" y="4"/>
                    <a:pt x="50" y="4"/>
                    <a:pt x="49" y="5"/>
                  </a:cubicBezTo>
                  <a:cubicBezTo>
                    <a:pt x="48" y="5"/>
                    <a:pt x="48" y="6"/>
                    <a:pt x="48" y="8"/>
                  </a:cubicBezTo>
                  <a:cubicBezTo>
                    <a:pt x="47" y="10"/>
                    <a:pt x="47" y="12"/>
                    <a:pt x="47" y="15"/>
                  </a:cubicBezTo>
                  <a:cubicBezTo>
                    <a:pt x="47" y="52"/>
                    <a:pt x="47" y="52"/>
                    <a:pt x="47" y="52"/>
                  </a:cubicBezTo>
                  <a:cubicBezTo>
                    <a:pt x="44" y="52"/>
                    <a:pt x="44" y="52"/>
                    <a:pt x="44" y="52"/>
                  </a:cubicBezTo>
                  <a:cubicBezTo>
                    <a:pt x="13" y="10"/>
                    <a:pt x="13" y="10"/>
                    <a:pt x="13" y="10"/>
                  </a:cubicBezTo>
                  <a:cubicBezTo>
                    <a:pt x="13" y="37"/>
                    <a:pt x="13" y="37"/>
                    <a:pt x="13" y="37"/>
                  </a:cubicBezTo>
                  <a:cubicBezTo>
                    <a:pt x="13" y="39"/>
                    <a:pt x="13" y="42"/>
                    <a:pt x="14" y="43"/>
                  </a:cubicBezTo>
                  <a:cubicBezTo>
                    <a:pt x="14" y="45"/>
                    <a:pt x="15" y="46"/>
                    <a:pt x="15" y="47"/>
                  </a:cubicBezTo>
                  <a:cubicBezTo>
                    <a:pt x="16" y="47"/>
                    <a:pt x="17" y="48"/>
                    <a:pt x="19" y="48"/>
                  </a:cubicBezTo>
                  <a:cubicBezTo>
                    <a:pt x="20" y="49"/>
                    <a:pt x="22" y="49"/>
                    <a:pt x="22" y="49"/>
                  </a:cubicBezTo>
                  <a:cubicBezTo>
                    <a:pt x="22" y="51"/>
                    <a:pt x="22" y="51"/>
                    <a:pt x="22" y="51"/>
                  </a:cubicBezTo>
                  <a:cubicBezTo>
                    <a:pt x="1" y="51"/>
                    <a:pt x="1" y="51"/>
                    <a:pt x="1" y="51"/>
                  </a:cubicBezTo>
                  <a:cubicBezTo>
                    <a:pt x="1" y="49"/>
                    <a:pt x="1" y="49"/>
                    <a:pt x="1" y="49"/>
                  </a:cubicBezTo>
                  <a:cubicBezTo>
                    <a:pt x="2" y="49"/>
                    <a:pt x="3" y="49"/>
                    <a:pt x="5" y="48"/>
                  </a:cubicBezTo>
                  <a:cubicBezTo>
                    <a:pt x="6" y="48"/>
                    <a:pt x="7" y="47"/>
                    <a:pt x="7" y="47"/>
                  </a:cubicBezTo>
                  <a:cubicBezTo>
                    <a:pt x="8" y="46"/>
                    <a:pt x="9" y="45"/>
                    <a:pt x="9" y="44"/>
                  </a:cubicBezTo>
                  <a:cubicBezTo>
                    <a:pt x="9" y="43"/>
                    <a:pt x="10" y="40"/>
                    <a:pt x="10" y="37"/>
                  </a:cubicBezTo>
                  <a:cubicBezTo>
                    <a:pt x="10" y="12"/>
                    <a:pt x="10" y="12"/>
                    <a:pt x="10" y="12"/>
                  </a:cubicBezTo>
                  <a:cubicBezTo>
                    <a:pt x="10" y="11"/>
                    <a:pt x="9" y="10"/>
                    <a:pt x="9" y="9"/>
                  </a:cubicBezTo>
                  <a:cubicBezTo>
                    <a:pt x="9" y="7"/>
                    <a:pt x="8" y="7"/>
                    <a:pt x="8" y="6"/>
                  </a:cubicBezTo>
                  <a:cubicBezTo>
                    <a:pt x="7" y="5"/>
                    <a:pt x="6" y="5"/>
                    <a:pt x="4" y="4"/>
                  </a:cubicBezTo>
                  <a:cubicBezTo>
                    <a:pt x="3" y="3"/>
                    <a:pt x="1" y="3"/>
                    <a:pt x="0" y="3"/>
                  </a:cubicBezTo>
                  <a:cubicBezTo>
                    <a:pt x="0" y="0"/>
                    <a:pt x="0" y="0"/>
                    <a:pt x="0" y="0"/>
                  </a:cubicBezTo>
                  <a:cubicBezTo>
                    <a:pt x="15" y="0"/>
                    <a:pt x="15" y="0"/>
                    <a:pt x="15" y="0"/>
                  </a:cubicBezTo>
                  <a:cubicBezTo>
                    <a:pt x="44" y="39"/>
                    <a:pt x="44" y="39"/>
                    <a:pt x="44" y="39"/>
                  </a:cubicBezTo>
                  <a:cubicBezTo>
                    <a:pt x="44" y="15"/>
                    <a:pt x="44" y="15"/>
                    <a:pt x="44" y="15"/>
                  </a:cubicBezTo>
                  <a:cubicBezTo>
                    <a:pt x="44" y="12"/>
                    <a:pt x="43" y="10"/>
                    <a:pt x="43" y="8"/>
                  </a:cubicBezTo>
                  <a:cubicBezTo>
                    <a:pt x="43" y="7"/>
                    <a:pt x="42" y="6"/>
                    <a:pt x="41" y="5"/>
                  </a:cubicBezTo>
                  <a:cubicBezTo>
                    <a:pt x="41" y="5"/>
                    <a:pt x="40" y="4"/>
                    <a:pt x="38" y="4"/>
                  </a:cubicBezTo>
                  <a:cubicBezTo>
                    <a:pt x="37" y="3"/>
                    <a:pt x="36" y="3"/>
                    <a:pt x="35" y="3"/>
                  </a:cubicBezTo>
                  <a:cubicBezTo>
                    <a:pt x="35" y="0"/>
                    <a:pt x="35" y="0"/>
                    <a:pt x="35" y="0"/>
                  </a:cubicBezTo>
                  <a:cubicBezTo>
                    <a:pt x="55" y="0"/>
                    <a:pt x="55" y="0"/>
                    <a:pt x="55" y="0"/>
                  </a:cubicBezTo>
                  <a:lnTo>
                    <a:pt x="55"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userDrawn="1"/>
          </p:nvSpPr>
          <p:spPr bwMode="auto">
            <a:xfrm>
              <a:off x="3457526"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8 w 23"/>
                <a:gd name="T11" fmla="*/ 47 h 51"/>
                <a:gd name="T12" fmla="*/ 8 w 23"/>
                <a:gd name="T13" fmla="*/ 45 h 51"/>
                <a:gd name="T14" fmla="*/ 8 w 23"/>
                <a:gd name="T15" fmla="*/ 8 h 51"/>
                <a:gd name="T16" fmla="*/ 8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1 w 23"/>
                <a:gd name="T31" fmla="*/ 3 h 51"/>
                <a:gd name="T32" fmla="*/ 18 w 23"/>
                <a:gd name="T33" fmla="*/ 4 h 51"/>
                <a:gd name="T34" fmla="*/ 16 w 23"/>
                <a:gd name="T35" fmla="*/ 5 h 51"/>
                <a:gd name="T36" fmla="*/ 16 w 23"/>
                <a:gd name="T37" fmla="*/ 7 h 51"/>
                <a:gd name="T38" fmla="*/ 16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7" y="48"/>
                    <a:pt x="7" y="47"/>
                    <a:pt x="8" y="47"/>
                  </a:cubicBezTo>
                  <a:cubicBezTo>
                    <a:pt x="8" y="46"/>
                    <a:pt x="8" y="46"/>
                    <a:pt x="8" y="45"/>
                  </a:cubicBezTo>
                  <a:cubicBezTo>
                    <a:pt x="8" y="8"/>
                    <a:pt x="8" y="8"/>
                    <a:pt x="8" y="8"/>
                  </a:cubicBezTo>
                  <a:cubicBezTo>
                    <a:pt x="8" y="7"/>
                    <a:pt x="8" y="6"/>
                    <a:pt x="8"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3" y="3"/>
                    <a:pt x="22" y="3"/>
                    <a:pt x="21" y="3"/>
                  </a:cubicBezTo>
                  <a:cubicBezTo>
                    <a:pt x="20" y="3"/>
                    <a:pt x="19" y="4"/>
                    <a:pt x="18" y="4"/>
                  </a:cubicBezTo>
                  <a:cubicBezTo>
                    <a:pt x="17" y="4"/>
                    <a:pt x="16" y="5"/>
                    <a:pt x="16" y="5"/>
                  </a:cubicBezTo>
                  <a:cubicBezTo>
                    <a:pt x="16" y="6"/>
                    <a:pt x="16" y="7"/>
                    <a:pt x="16" y="7"/>
                  </a:cubicBezTo>
                  <a:cubicBezTo>
                    <a:pt x="16" y="44"/>
                    <a:pt x="16" y="44"/>
                    <a:pt x="16" y="44"/>
                  </a:cubicBezTo>
                  <a:cubicBezTo>
                    <a:pt x="16" y="45"/>
                    <a:pt x="16" y="46"/>
                    <a:pt x="16" y="46"/>
                  </a:cubicBezTo>
                  <a:cubicBezTo>
                    <a:pt x="17" y="47"/>
                    <a:pt x="17" y="47"/>
                    <a:pt x="18" y="48"/>
                  </a:cubicBezTo>
                  <a:cubicBezTo>
                    <a:pt x="19" y="48"/>
                    <a:pt x="19" y="48"/>
                    <a:pt x="20" y="48"/>
                  </a:cubicBezTo>
                  <a:cubicBezTo>
                    <a:pt x="22" y="49"/>
                    <a:pt x="23"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p:cNvSpPr>
            <p:nvPr userDrawn="1"/>
          </p:nvSpPr>
          <p:spPr bwMode="auto">
            <a:xfrm>
              <a:off x="3551189" y="1452985"/>
              <a:ext cx="195263" cy="196850"/>
            </a:xfrm>
            <a:custGeom>
              <a:avLst/>
              <a:gdLst>
                <a:gd name="T0" fmla="*/ 52 w 52"/>
                <a:gd name="T1" fmla="*/ 3 h 52"/>
                <a:gd name="T2" fmla="*/ 50 w 52"/>
                <a:gd name="T3" fmla="*/ 3 h 52"/>
                <a:gd name="T4" fmla="*/ 48 w 52"/>
                <a:gd name="T5" fmla="*/ 4 h 52"/>
                <a:gd name="T6" fmla="*/ 46 w 52"/>
                <a:gd name="T7" fmla="*/ 6 h 52"/>
                <a:gd name="T8" fmla="*/ 44 w 52"/>
                <a:gd name="T9" fmla="*/ 9 h 52"/>
                <a:gd name="T10" fmla="*/ 37 w 52"/>
                <a:gd name="T11" fmla="*/ 27 h 52"/>
                <a:gd name="T12" fmla="*/ 27 w 52"/>
                <a:gd name="T13" fmla="*/ 52 h 52"/>
                <a:gd name="T14" fmla="*/ 24 w 52"/>
                <a:gd name="T15" fmla="*/ 52 h 52"/>
                <a:gd name="T16" fmla="*/ 14 w 52"/>
                <a:gd name="T17" fmla="*/ 25 h 52"/>
                <a:gd name="T18" fmla="*/ 8 w 52"/>
                <a:gd name="T19" fmla="*/ 8 h 52"/>
                <a:gd name="T20" fmla="*/ 7 w 52"/>
                <a:gd name="T21" fmla="*/ 6 h 52"/>
                <a:gd name="T22" fmla="*/ 5 w 52"/>
                <a:gd name="T23" fmla="*/ 4 h 52"/>
                <a:gd name="T24" fmla="*/ 2 w 52"/>
                <a:gd name="T25" fmla="*/ 3 h 52"/>
                <a:gd name="T26" fmla="*/ 0 w 52"/>
                <a:gd name="T27" fmla="*/ 3 h 52"/>
                <a:gd name="T28" fmla="*/ 0 w 52"/>
                <a:gd name="T29" fmla="*/ 0 h 52"/>
                <a:gd name="T30" fmla="*/ 21 w 52"/>
                <a:gd name="T31" fmla="*/ 0 h 52"/>
                <a:gd name="T32" fmla="*/ 21 w 52"/>
                <a:gd name="T33" fmla="*/ 3 h 52"/>
                <a:gd name="T34" fmla="*/ 17 w 52"/>
                <a:gd name="T35" fmla="*/ 4 h 52"/>
                <a:gd name="T36" fmla="*/ 15 w 52"/>
                <a:gd name="T37" fmla="*/ 5 h 52"/>
                <a:gd name="T38" fmla="*/ 15 w 52"/>
                <a:gd name="T39" fmla="*/ 6 h 52"/>
                <a:gd name="T40" fmla="*/ 15 w 52"/>
                <a:gd name="T41" fmla="*/ 7 h 52"/>
                <a:gd name="T42" fmla="*/ 20 w 52"/>
                <a:gd name="T43" fmla="*/ 18 h 52"/>
                <a:gd name="T44" fmla="*/ 28 w 52"/>
                <a:gd name="T45" fmla="*/ 41 h 52"/>
                <a:gd name="T46" fmla="*/ 34 w 52"/>
                <a:gd name="T47" fmla="*/ 25 h 52"/>
                <a:gd name="T48" fmla="*/ 39 w 52"/>
                <a:gd name="T49" fmla="*/ 13 h 52"/>
                <a:gd name="T50" fmla="*/ 41 w 52"/>
                <a:gd name="T51" fmla="*/ 8 h 52"/>
                <a:gd name="T52" fmla="*/ 41 w 52"/>
                <a:gd name="T53" fmla="*/ 6 h 52"/>
                <a:gd name="T54" fmla="*/ 40 w 52"/>
                <a:gd name="T55" fmla="*/ 5 h 52"/>
                <a:gd name="T56" fmla="*/ 38 w 52"/>
                <a:gd name="T57" fmla="*/ 4 h 52"/>
                <a:gd name="T58" fmla="*/ 36 w 52"/>
                <a:gd name="T59" fmla="*/ 3 h 52"/>
                <a:gd name="T60" fmla="*/ 33 w 52"/>
                <a:gd name="T61" fmla="*/ 3 h 52"/>
                <a:gd name="T62" fmla="*/ 33 w 52"/>
                <a:gd name="T63" fmla="*/ 0 h 52"/>
                <a:gd name="T64" fmla="*/ 52 w 52"/>
                <a:gd name="T65" fmla="*/ 0 h 52"/>
                <a:gd name="T66" fmla="*/ 52 w 52"/>
                <a:gd name="T6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52">
                  <a:moveTo>
                    <a:pt x="52" y="3"/>
                  </a:moveTo>
                  <a:cubicBezTo>
                    <a:pt x="52" y="3"/>
                    <a:pt x="51" y="3"/>
                    <a:pt x="50" y="3"/>
                  </a:cubicBezTo>
                  <a:cubicBezTo>
                    <a:pt x="49" y="4"/>
                    <a:pt x="48" y="4"/>
                    <a:pt x="48" y="4"/>
                  </a:cubicBezTo>
                  <a:cubicBezTo>
                    <a:pt x="47" y="5"/>
                    <a:pt x="46" y="6"/>
                    <a:pt x="46" y="6"/>
                  </a:cubicBezTo>
                  <a:cubicBezTo>
                    <a:pt x="45" y="7"/>
                    <a:pt x="45" y="8"/>
                    <a:pt x="44" y="9"/>
                  </a:cubicBezTo>
                  <a:cubicBezTo>
                    <a:pt x="43" y="13"/>
                    <a:pt x="40" y="19"/>
                    <a:pt x="37" y="27"/>
                  </a:cubicBezTo>
                  <a:cubicBezTo>
                    <a:pt x="34" y="35"/>
                    <a:pt x="31" y="43"/>
                    <a:pt x="27" y="52"/>
                  </a:cubicBezTo>
                  <a:cubicBezTo>
                    <a:pt x="24" y="52"/>
                    <a:pt x="24" y="52"/>
                    <a:pt x="24" y="52"/>
                  </a:cubicBezTo>
                  <a:cubicBezTo>
                    <a:pt x="21" y="43"/>
                    <a:pt x="17" y="34"/>
                    <a:pt x="14" y="25"/>
                  </a:cubicBezTo>
                  <a:cubicBezTo>
                    <a:pt x="11" y="17"/>
                    <a:pt x="9" y="11"/>
                    <a:pt x="8" y="8"/>
                  </a:cubicBezTo>
                  <a:cubicBezTo>
                    <a:pt x="7" y="7"/>
                    <a:pt x="7" y="6"/>
                    <a:pt x="7" y="6"/>
                  </a:cubicBezTo>
                  <a:cubicBezTo>
                    <a:pt x="6" y="5"/>
                    <a:pt x="5" y="5"/>
                    <a:pt x="5" y="4"/>
                  </a:cubicBezTo>
                  <a:cubicBezTo>
                    <a:pt x="4" y="4"/>
                    <a:pt x="3" y="4"/>
                    <a:pt x="2" y="3"/>
                  </a:cubicBezTo>
                  <a:cubicBezTo>
                    <a:pt x="2" y="3"/>
                    <a:pt x="1" y="3"/>
                    <a:pt x="0" y="3"/>
                  </a:cubicBezTo>
                  <a:cubicBezTo>
                    <a:pt x="0" y="0"/>
                    <a:pt x="0" y="0"/>
                    <a:pt x="0" y="0"/>
                  </a:cubicBezTo>
                  <a:cubicBezTo>
                    <a:pt x="21" y="0"/>
                    <a:pt x="21" y="0"/>
                    <a:pt x="21" y="0"/>
                  </a:cubicBezTo>
                  <a:cubicBezTo>
                    <a:pt x="21" y="3"/>
                    <a:pt x="21" y="3"/>
                    <a:pt x="21" y="3"/>
                  </a:cubicBezTo>
                  <a:cubicBezTo>
                    <a:pt x="20" y="3"/>
                    <a:pt x="18" y="3"/>
                    <a:pt x="17" y="4"/>
                  </a:cubicBezTo>
                  <a:cubicBezTo>
                    <a:pt x="16" y="4"/>
                    <a:pt x="15" y="4"/>
                    <a:pt x="15" y="5"/>
                  </a:cubicBezTo>
                  <a:cubicBezTo>
                    <a:pt x="15" y="5"/>
                    <a:pt x="15" y="6"/>
                    <a:pt x="15" y="6"/>
                  </a:cubicBezTo>
                  <a:cubicBezTo>
                    <a:pt x="15" y="6"/>
                    <a:pt x="15" y="7"/>
                    <a:pt x="15" y="7"/>
                  </a:cubicBezTo>
                  <a:cubicBezTo>
                    <a:pt x="16" y="9"/>
                    <a:pt x="18" y="13"/>
                    <a:pt x="20" y="18"/>
                  </a:cubicBezTo>
                  <a:cubicBezTo>
                    <a:pt x="22" y="24"/>
                    <a:pt x="24" y="31"/>
                    <a:pt x="28" y="41"/>
                  </a:cubicBezTo>
                  <a:cubicBezTo>
                    <a:pt x="30" y="36"/>
                    <a:pt x="32" y="31"/>
                    <a:pt x="34" y="25"/>
                  </a:cubicBezTo>
                  <a:cubicBezTo>
                    <a:pt x="37" y="19"/>
                    <a:pt x="38" y="15"/>
                    <a:pt x="39" y="13"/>
                  </a:cubicBezTo>
                  <a:cubicBezTo>
                    <a:pt x="40" y="11"/>
                    <a:pt x="40" y="9"/>
                    <a:pt x="41" y="8"/>
                  </a:cubicBezTo>
                  <a:cubicBezTo>
                    <a:pt x="41" y="7"/>
                    <a:pt x="41" y="7"/>
                    <a:pt x="41" y="6"/>
                  </a:cubicBezTo>
                  <a:cubicBezTo>
                    <a:pt x="41" y="6"/>
                    <a:pt x="40" y="5"/>
                    <a:pt x="40" y="5"/>
                  </a:cubicBezTo>
                  <a:cubicBezTo>
                    <a:pt x="40" y="4"/>
                    <a:pt x="39" y="4"/>
                    <a:pt x="38" y="4"/>
                  </a:cubicBezTo>
                  <a:cubicBezTo>
                    <a:pt x="37" y="4"/>
                    <a:pt x="36" y="3"/>
                    <a:pt x="36" y="3"/>
                  </a:cubicBezTo>
                  <a:cubicBezTo>
                    <a:pt x="35" y="3"/>
                    <a:pt x="34" y="3"/>
                    <a:pt x="33" y="3"/>
                  </a:cubicBezTo>
                  <a:cubicBezTo>
                    <a:pt x="33" y="0"/>
                    <a:pt x="33" y="0"/>
                    <a:pt x="33" y="0"/>
                  </a:cubicBezTo>
                  <a:cubicBezTo>
                    <a:pt x="52" y="0"/>
                    <a:pt x="52" y="0"/>
                    <a:pt x="52" y="0"/>
                  </a:cubicBezTo>
                  <a:lnTo>
                    <a:pt x="52"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p:cNvSpPr>
            <p:nvPr userDrawn="1"/>
          </p:nvSpPr>
          <p:spPr bwMode="auto">
            <a:xfrm>
              <a:off x="3754389" y="1452985"/>
              <a:ext cx="161925" cy="192088"/>
            </a:xfrm>
            <a:custGeom>
              <a:avLst/>
              <a:gdLst>
                <a:gd name="T0" fmla="*/ 43 w 43"/>
                <a:gd name="T1" fmla="*/ 36 h 51"/>
                <a:gd name="T2" fmla="*/ 42 w 43"/>
                <a:gd name="T3" fmla="*/ 51 h 51"/>
                <a:gd name="T4" fmla="*/ 0 w 43"/>
                <a:gd name="T5" fmla="*/ 51 h 51"/>
                <a:gd name="T6" fmla="*/ 0 w 43"/>
                <a:gd name="T7" fmla="*/ 49 h 51"/>
                <a:gd name="T8" fmla="*/ 3 w 43"/>
                <a:gd name="T9" fmla="*/ 49 h 51"/>
                <a:gd name="T10" fmla="*/ 5 w 43"/>
                <a:gd name="T11" fmla="*/ 48 h 51"/>
                <a:gd name="T12" fmla="*/ 6 w 43"/>
                <a:gd name="T13" fmla="*/ 47 h 51"/>
                <a:gd name="T14" fmla="*/ 7 w 43"/>
                <a:gd name="T15" fmla="*/ 44 h 51"/>
                <a:gd name="T16" fmla="*/ 7 w 43"/>
                <a:gd name="T17" fmla="*/ 8 h 51"/>
                <a:gd name="T18" fmla="*/ 7 w 43"/>
                <a:gd name="T19" fmla="*/ 6 h 51"/>
                <a:gd name="T20" fmla="*/ 5 w 43"/>
                <a:gd name="T21" fmla="*/ 4 h 51"/>
                <a:gd name="T22" fmla="*/ 2 w 43"/>
                <a:gd name="T23" fmla="*/ 3 h 51"/>
                <a:gd name="T24" fmla="*/ 0 w 43"/>
                <a:gd name="T25" fmla="*/ 3 h 51"/>
                <a:gd name="T26" fmla="*/ 0 w 43"/>
                <a:gd name="T27" fmla="*/ 0 h 51"/>
                <a:gd name="T28" fmla="*/ 39 w 43"/>
                <a:gd name="T29" fmla="*/ 0 h 51"/>
                <a:gd name="T30" fmla="*/ 39 w 43"/>
                <a:gd name="T31" fmla="*/ 13 h 51"/>
                <a:gd name="T32" fmla="*/ 36 w 43"/>
                <a:gd name="T33" fmla="*/ 13 h 51"/>
                <a:gd name="T34" fmla="*/ 33 w 43"/>
                <a:gd name="T35" fmla="*/ 7 h 51"/>
                <a:gd name="T36" fmla="*/ 29 w 43"/>
                <a:gd name="T37" fmla="*/ 4 h 51"/>
                <a:gd name="T38" fmla="*/ 26 w 43"/>
                <a:gd name="T39" fmla="*/ 4 h 51"/>
                <a:gd name="T40" fmla="*/ 23 w 43"/>
                <a:gd name="T41" fmla="*/ 3 h 51"/>
                <a:gd name="T42" fmla="*/ 15 w 43"/>
                <a:gd name="T43" fmla="*/ 3 h 51"/>
                <a:gd name="T44" fmla="*/ 15 w 43"/>
                <a:gd name="T45" fmla="*/ 24 h 51"/>
                <a:gd name="T46" fmla="*/ 20 w 43"/>
                <a:gd name="T47" fmla="*/ 24 h 51"/>
                <a:gd name="T48" fmla="*/ 24 w 43"/>
                <a:gd name="T49" fmla="*/ 23 h 51"/>
                <a:gd name="T50" fmla="*/ 27 w 43"/>
                <a:gd name="T51" fmla="*/ 21 h 51"/>
                <a:gd name="T52" fmla="*/ 28 w 43"/>
                <a:gd name="T53" fmla="*/ 19 h 51"/>
                <a:gd name="T54" fmla="*/ 29 w 43"/>
                <a:gd name="T55" fmla="*/ 15 h 51"/>
                <a:gd name="T56" fmla="*/ 31 w 43"/>
                <a:gd name="T57" fmla="*/ 15 h 51"/>
                <a:gd name="T58" fmla="*/ 31 w 43"/>
                <a:gd name="T59" fmla="*/ 35 h 51"/>
                <a:gd name="T60" fmla="*/ 29 w 43"/>
                <a:gd name="T61" fmla="*/ 35 h 51"/>
                <a:gd name="T62" fmla="*/ 28 w 43"/>
                <a:gd name="T63" fmla="*/ 32 h 51"/>
                <a:gd name="T64" fmla="*/ 27 w 43"/>
                <a:gd name="T65" fmla="*/ 29 h 51"/>
                <a:gd name="T66" fmla="*/ 24 w 43"/>
                <a:gd name="T67" fmla="*/ 27 h 51"/>
                <a:gd name="T68" fmla="*/ 20 w 43"/>
                <a:gd name="T69" fmla="*/ 27 h 51"/>
                <a:gd name="T70" fmla="*/ 15 w 43"/>
                <a:gd name="T71" fmla="*/ 27 h 51"/>
                <a:gd name="T72" fmla="*/ 15 w 43"/>
                <a:gd name="T73" fmla="*/ 42 h 51"/>
                <a:gd name="T74" fmla="*/ 15 w 43"/>
                <a:gd name="T75" fmla="*/ 45 h 51"/>
                <a:gd name="T76" fmla="*/ 16 w 43"/>
                <a:gd name="T77" fmla="*/ 47 h 51"/>
                <a:gd name="T78" fmla="*/ 19 w 43"/>
                <a:gd name="T79" fmla="*/ 48 h 51"/>
                <a:gd name="T80" fmla="*/ 23 w 43"/>
                <a:gd name="T81" fmla="*/ 48 h 51"/>
                <a:gd name="T82" fmla="*/ 26 w 43"/>
                <a:gd name="T83" fmla="*/ 48 h 51"/>
                <a:gd name="T84" fmla="*/ 30 w 43"/>
                <a:gd name="T85" fmla="*/ 48 h 51"/>
                <a:gd name="T86" fmla="*/ 32 w 43"/>
                <a:gd name="T87" fmla="*/ 48 h 51"/>
                <a:gd name="T88" fmla="*/ 34 w 43"/>
                <a:gd name="T89" fmla="*/ 47 h 51"/>
                <a:gd name="T90" fmla="*/ 38 w 43"/>
                <a:gd name="T91" fmla="*/ 42 h 51"/>
                <a:gd name="T92" fmla="*/ 40 w 43"/>
                <a:gd name="T93" fmla="*/ 36 h 51"/>
                <a:gd name="T94" fmla="*/ 43 w 43"/>
                <a:gd name="T95"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51">
                  <a:moveTo>
                    <a:pt x="43" y="36"/>
                  </a:moveTo>
                  <a:cubicBezTo>
                    <a:pt x="42" y="51"/>
                    <a:pt x="42" y="51"/>
                    <a:pt x="42" y="51"/>
                  </a:cubicBezTo>
                  <a:cubicBezTo>
                    <a:pt x="0" y="51"/>
                    <a:pt x="0" y="51"/>
                    <a:pt x="0" y="51"/>
                  </a:cubicBezTo>
                  <a:cubicBezTo>
                    <a:pt x="0" y="49"/>
                    <a:pt x="0" y="49"/>
                    <a:pt x="0" y="49"/>
                  </a:cubicBezTo>
                  <a:cubicBezTo>
                    <a:pt x="0" y="49"/>
                    <a:pt x="1" y="49"/>
                    <a:pt x="3" y="49"/>
                  </a:cubicBezTo>
                  <a:cubicBezTo>
                    <a:pt x="4" y="48"/>
                    <a:pt x="5" y="48"/>
                    <a:pt x="5" y="48"/>
                  </a:cubicBezTo>
                  <a:cubicBezTo>
                    <a:pt x="6" y="48"/>
                    <a:pt x="6" y="47"/>
                    <a:pt x="6" y="47"/>
                  </a:cubicBezTo>
                  <a:cubicBezTo>
                    <a:pt x="7" y="46"/>
                    <a:pt x="7" y="45"/>
                    <a:pt x="7" y="44"/>
                  </a:cubicBezTo>
                  <a:cubicBezTo>
                    <a:pt x="7" y="8"/>
                    <a:pt x="7" y="8"/>
                    <a:pt x="7" y="8"/>
                  </a:cubicBezTo>
                  <a:cubicBezTo>
                    <a:pt x="7" y="7"/>
                    <a:pt x="7" y="6"/>
                    <a:pt x="7" y="6"/>
                  </a:cubicBezTo>
                  <a:cubicBezTo>
                    <a:pt x="6" y="5"/>
                    <a:pt x="6" y="5"/>
                    <a:pt x="5" y="4"/>
                  </a:cubicBezTo>
                  <a:cubicBezTo>
                    <a:pt x="4" y="4"/>
                    <a:pt x="3" y="4"/>
                    <a:pt x="2" y="3"/>
                  </a:cubicBezTo>
                  <a:cubicBezTo>
                    <a:pt x="1" y="3"/>
                    <a:pt x="0" y="3"/>
                    <a:pt x="0" y="3"/>
                  </a:cubicBezTo>
                  <a:cubicBezTo>
                    <a:pt x="0" y="0"/>
                    <a:pt x="0" y="0"/>
                    <a:pt x="0" y="0"/>
                  </a:cubicBezTo>
                  <a:cubicBezTo>
                    <a:pt x="39" y="0"/>
                    <a:pt x="39" y="0"/>
                    <a:pt x="39" y="0"/>
                  </a:cubicBezTo>
                  <a:cubicBezTo>
                    <a:pt x="39" y="13"/>
                    <a:pt x="39" y="13"/>
                    <a:pt x="39" y="13"/>
                  </a:cubicBezTo>
                  <a:cubicBezTo>
                    <a:pt x="36" y="13"/>
                    <a:pt x="36" y="13"/>
                    <a:pt x="36" y="13"/>
                  </a:cubicBezTo>
                  <a:cubicBezTo>
                    <a:pt x="36" y="11"/>
                    <a:pt x="35" y="9"/>
                    <a:pt x="33" y="7"/>
                  </a:cubicBezTo>
                  <a:cubicBezTo>
                    <a:pt x="32" y="5"/>
                    <a:pt x="30" y="4"/>
                    <a:pt x="29" y="4"/>
                  </a:cubicBezTo>
                  <a:cubicBezTo>
                    <a:pt x="28" y="4"/>
                    <a:pt x="27" y="4"/>
                    <a:pt x="26" y="4"/>
                  </a:cubicBezTo>
                  <a:cubicBezTo>
                    <a:pt x="25" y="3"/>
                    <a:pt x="24" y="3"/>
                    <a:pt x="23" y="3"/>
                  </a:cubicBezTo>
                  <a:cubicBezTo>
                    <a:pt x="15" y="3"/>
                    <a:pt x="15" y="3"/>
                    <a:pt x="15" y="3"/>
                  </a:cubicBezTo>
                  <a:cubicBezTo>
                    <a:pt x="15" y="24"/>
                    <a:pt x="15" y="24"/>
                    <a:pt x="15" y="24"/>
                  </a:cubicBezTo>
                  <a:cubicBezTo>
                    <a:pt x="20" y="24"/>
                    <a:pt x="20" y="24"/>
                    <a:pt x="20" y="24"/>
                  </a:cubicBezTo>
                  <a:cubicBezTo>
                    <a:pt x="22" y="24"/>
                    <a:pt x="23" y="23"/>
                    <a:pt x="24" y="23"/>
                  </a:cubicBezTo>
                  <a:cubicBezTo>
                    <a:pt x="25" y="23"/>
                    <a:pt x="26" y="22"/>
                    <a:pt x="27" y="21"/>
                  </a:cubicBezTo>
                  <a:cubicBezTo>
                    <a:pt x="27" y="21"/>
                    <a:pt x="28" y="20"/>
                    <a:pt x="28" y="19"/>
                  </a:cubicBezTo>
                  <a:cubicBezTo>
                    <a:pt x="28" y="17"/>
                    <a:pt x="28" y="16"/>
                    <a:pt x="29" y="15"/>
                  </a:cubicBezTo>
                  <a:cubicBezTo>
                    <a:pt x="31" y="15"/>
                    <a:pt x="31" y="15"/>
                    <a:pt x="31" y="15"/>
                  </a:cubicBezTo>
                  <a:cubicBezTo>
                    <a:pt x="31" y="35"/>
                    <a:pt x="31" y="35"/>
                    <a:pt x="31" y="35"/>
                  </a:cubicBezTo>
                  <a:cubicBezTo>
                    <a:pt x="29" y="35"/>
                    <a:pt x="29" y="35"/>
                    <a:pt x="29" y="35"/>
                  </a:cubicBezTo>
                  <a:cubicBezTo>
                    <a:pt x="29" y="34"/>
                    <a:pt x="28" y="33"/>
                    <a:pt x="28" y="32"/>
                  </a:cubicBezTo>
                  <a:cubicBezTo>
                    <a:pt x="27" y="30"/>
                    <a:pt x="27" y="29"/>
                    <a:pt x="27" y="29"/>
                  </a:cubicBezTo>
                  <a:cubicBezTo>
                    <a:pt x="26" y="28"/>
                    <a:pt x="25" y="27"/>
                    <a:pt x="24" y="27"/>
                  </a:cubicBezTo>
                  <a:cubicBezTo>
                    <a:pt x="23" y="27"/>
                    <a:pt x="22" y="27"/>
                    <a:pt x="20" y="27"/>
                  </a:cubicBezTo>
                  <a:cubicBezTo>
                    <a:pt x="15" y="27"/>
                    <a:pt x="15" y="27"/>
                    <a:pt x="15" y="27"/>
                  </a:cubicBezTo>
                  <a:cubicBezTo>
                    <a:pt x="15" y="42"/>
                    <a:pt x="15" y="42"/>
                    <a:pt x="15" y="42"/>
                  </a:cubicBezTo>
                  <a:cubicBezTo>
                    <a:pt x="15" y="43"/>
                    <a:pt x="15" y="44"/>
                    <a:pt x="15" y="45"/>
                  </a:cubicBezTo>
                  <a:cubicBezTo>
                    <a:pt x="15" y="46"/>
                    <a:pt x="16" y="47"/>
                    <a:pt x="16" y="47"/>
                  </a:cubicBezTo>
                  <a:cubicBezTo>
                    <a:pt x="17" y="48"/>
                    <a:pt x="18" y="48"/>
                    <a:pt x="19" y="48"/>
                  </a:cubicBezTo>
                  <a:cubicBezTo>
                    <a:pt x="20" y="48"/>
                    <a:pt x="21" y="48"/>
                    <a:pt x="23" y="48"/>
                  </a:cubicBezTo>
                  <a:cubicBezTo>
                    <a:pt x="24" y="48"/>
                    <a:pt x="25" y="48"/>
                    <a:pt x="26" y="48"/>
                  </a:cubicBezTo>
                  <a:cubicBezTo>
                    <a:pt x="28" y="48"/>
                    <a:pt x="29" y="48"/>
                    <a:pt x="30" y="48"/>
                  </a:cubicBezTo>
                  <a:cubicBezTo>
                    <a:pt x="31" y="48"/>
                    <a:pt x="31" y="48"/>
                    <a:pt x="32" y="48"/>
                  </a:cubicBezTo>
                  <a:cubicBezTo>
                    <a:pt x="33" y="48"/>
                    <a:pt x="34" y="47"/>
                    <a:pt x="34" y="47"/>
                  </a:cubicBezTo>
                  <a:cubicBezTo>
                    <a:pt x="36" y="46"/>
                    <a:pt x="37" y="44"/>
                    <a:pt x="38" y="42"/>
                  </a:cubicBezTo>
                  <a:cubicBezTo>
                    <a:pt x="39" y="39"/>
                    <a:pt x="40" y="38"/>
                    <a:pt x="40" y="36"/>
                  </a:cubicBezTo>
                  <a:lnTo>
                    <a:pt x="43" y="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noEditPoints="1"/>
            </p:cNvSpPr>
            <p:nvPr userDrawn="1"/>
          </p:nvSpPr>
          <p:spPr bwMode="auto">
            <a:xfrm>
              <a:off x="3935364" y="1452985"/>
              <a:ext cx="187325" cy="192088"/>
            </a:xfrm>
            <a:custGeom>
              <a:avLst/>
              <a:gdLst>
                <a:gd name="T0" fmla="*/ 50 w 50"/>
                <a:gd name="T1" fmla="*/ 51 h 51"/>
                <a:gd name="T2" fmla="*/ 36 w 50"/>
                <a:gd name="T3" fmla="*/ 51 h 51"/>
                <a:gd name="T4" fmla="*/ 28 w 50"/>
                <a:gd name="T5" fmla="*/ 39 h 51"/>
                <a:gd name="T6" fmla="*/ 20 w 50"/>
                <a:gd name="T7" fmla="*/ 28 h 51"/>
                <a:gd name="T8" fmla="*/ 15 w 50"/>
                <a:gd name="T9" fmla="*/ 28 h 51"/>
                <a:gd name="T10" fmla="*/ 15 w 50"/>
                <a:gd name="T11" fmla="*/ 44 h 51"/>
                <a:gd name="T12" fmla="*/ 15 w 50"/>
                <a:gd name="T13" fmla="*/ 47 h 51"/>
                <a:gd name="T14" fmla="*/ 17 w 50"/>
                <a:gd name="T15" fmla="*/ 48 h 51"/>
                <a:gd name="T16" fmla="*/ 19 w 50"/>
                <a:gd name="T17" fmla="*/ 49 h 51"/>
                <a:gd name="T18" fmla="*/ 22 w 50"/>
                <a:gd name="T19" fmla="*/ 49 h 51"/>
                <a:gd name="T20" fmla="*/ 22 w 50"/>
                <a:gd name="T21" fmla="*/ 51 h 51"/>
                <a:gd name="T22" fmla="*/ 0 w 50"/>
                <a:gd name="T23" fmla="*/ 51 h 51"/>
                <a:gd name="T24" fmla="*/ 0 w 50"/>
                <a:gd name="T25" fmla="*/ 49 h 51"/>
                <a:gd name="T26" fmla="*/ 3 w 50"/>
                <a:gd name="T27" fmla="*/ 49 h 51"/>
                <a:gd name="T28" fmla="*/ 5 w 50"/>
                <a:gd name="T29" fmla="*/ 48 h 51"/>
                <a:gd name="T30" fmla="*/ 6 w 50"/>
                <a:gd name="T31" fmla="*/ 47 h 51"/>
                <a:gd name="T32" fmla="*/ 7 w 50"/>
                <a:gd name="T33" fmla="*/ 44 h 51"/>
                <a:gd name="T34" fmla="*/ 7 w 50"/>
                <a:gd name="T35" fmla="*/ 8 h 51"/>
                <a:gd name="T36" fmla="*/ 7 w 50"/>
                <a:gd name="T37" fmla="*/ 5 h 51"/>
                <a:gd name="T38" fmla="*/ 5 w 50"/>
                <a:gd name="T39" fmla="*/ 4 h 51"/>
                <a:gd name="T40" fmla="*/ 3 w 50"/>
                <a:gd name="T41" fmla="*/ 3 h 51"/>
                <a:gd name="T42" fmla="*/ 0 w 50"/>
                <a:gd name="T43" fmla="*/ 3 h 51"/>
                <a:gd name="T44" fmla="*/ 0 w 50"/>
                <a:gd name="T45" fmla="*/ 0 h 51"/>
                <a:gd name="T46" fmla="*/ 24 w 50"/>
                <a:gd name="T47" fmla="*/ 0 h 51"/>
                <a:gd name="T48" fmla="*/ 30 w 50"/>
                <a:gd name="T49" fmla="*/ 1 h 51"/>
                <a:gd name="T50" fmla="*/ 35 w 50"/>
                <a:gd name="T51" fmla="*/ 3 h 51"/>
                <a:gd name="T52" fmla="*/ 38 w 50"/>
                <a:gd name="T53" fmla="*/ 7 h 51"/>
                <a:gd name="T54" fmla="*/ 40 w 50"/>
                <a:gd name="T55" fmla="*/ 13 h 51"/>
                <a:gd name="T56" fmla="*/ 39 w 50"/>
                <a:gd name="T57" fmla="*/ 18 h 51"/>
                <a:gd name="T58" fmla="*/ 36 w 50"/>
                <a:gd name="T59" fmla="*/ 22 h 51"/>
                <a:gd name="T60" fmla="*/ 32 w 50"/>
                <a:gd name="T61" fmla="*/ 24 h 51"/>
                <a:gd name="T62" fmla="*/ 27 w 50"/>
                <a:gd name="T63" fmla="*/ 26 h 51"/>
                <a:gd name="T64" fmla="*/ 34 w 50"/>
                <a:gd name="T65" fmla="*/ 35 h 51"/>
                <a:gd name="T66" fmla="*/ 40 w 50"/>
                <a:gd name="T67" fmla="*/ 43 h 51"/>
                <a:gd name="T68" fmla="*/ 43 w 50"/>
                <a:gd name="T69" fmla="*/ 46 h 51"/>
                <a:gd name="T70" fmla="*/ 45 w 50"/>
                <a:gd name="T71" fmla="*/ 48 h 51"/>
                <a:gd name="T72" fmla="*/ 47 w 50"/>
                <a:gd name="T73" fmla="*/ 49 h 51"/>
                <a:gd name="T74" fmla="*/ 50 w 50"/>
                <a:gd name="T75" fmla="*/ 49 h 51"/>
                <a:gd name="T76" fmla="*/ 50 w 50"/>
                <a:gd name="T77" fmla="*/ 51 h 51"/>
                <a:gd name="T78" fmla="*/ 31 w 50"/>
                <a:gd name="T79" fmla="*/ 13 h 51"/>
                <a:gd name="T80" fmla="*/ 28 w 50"/>
                <a:gd name="T81" fmla="*/ 6 h 51"/>
                <a:gd name="T82" fmla="*/ 21 w 50"/>
                <a:gd name="T83" fmla="*/ 3 h 51"/>
                <a:gd name="T84" fmla="*/ 15 w 50"/>
                <a:gd name="T85" fmla="*/ 3 h 51"/>
                <a:gd name="T86" fmla="*/ 15 w 50"/>
                <a:gd name="T87" fmla="*/ 25 h 51"/>
                <a:gd name="T88" fmla="*/ 19 w 50"/>
                <a:gd name="T89" fmla="*/ 25 h 51"/>
                <a:gd name="T90" fmla="*/ 28 w 50"/>
                <a:gd name="T91" fmla="*/ 22 h 51"/>
                <a:gd name="T92" fmla="*/ 31 w 50"/>
                <a:gd name="T93"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51">
                  <a:moveTo>
                    <a:pt x="50" y="51"/>
                  </a:moveTo>
                  <a:cubicBezTo>
                    <a:pt x="36" y="51"/>
                    <a:pt x="36" y="51"/>
                    <a:pt x="36" y="51"/>
                  </a:cubicBezTo>
                  <a:cubicBezTo>
                    <a:pt x="33" y="47"/>
                    <a:pt x="30" y="43"/>
                    <a:pt x="28" y="39"/>
                  </a:cubicBezTo>
                  <a:cubicBezTo>
                    <a:pt x="25" y="36"/>
                    <a:pt x="23" y="32"/>
                    <a:pt x="20" y="28"/>
                  </a:cubicBezTo>
                  <a:cubicBezTo>
                    <a:pt x="15" y="28"/>
                    <a:pt x="15" y="28"/>
                    <a:pt x="15" y="28"/>
                  </a:cubicBezTo>
                  <a:cubicBezTo>
                    <a:pt x="15" y="44"/>
                    <a:pt x="15" y="44"/>
                    <a:pt x="15" y="44"/>
                  </a:cubicBezTo>
                  <a:cubicBezTo>
                    <a:pt x="15" y="45"/>
                    <a:pt x="15" y="46"/>
                    <a:pt x="15" y="47"/>
                  </a:cubicBezTo>
                  <a:cubicBezTo>
                    <a:pt x="15" y="47"/>
                    <a:pt x="16" y="48"/>
                    <a:pt x="17" y="48"/>
                  </a:cubicBezTo>
                  <a:cubicBezTo>
                    <a:pt x="17" y="48"/>
                    <a:pt x="18" y="48"/>
                    <a:pt x="19" y="49"/>
                  </a:cubicBezTo>
                  <a:cubicBezTo>
                    <a:pt x="20" y="49"/>
                    <a:pt x="21" y="49"/>
                    <a:pt x="22" y="49"/>
                  </a:cubicBezTo>
                  <a:cubicBezTo>
                    <a:pt x="22" y="51"/>
                    <a:pt x="22" y="51"/>
                    <a:pt x="22" y="51"/>
                  </a:cubicBezTo>
                  <a:cubicBezTo>
                    <a:pt x="0" y="51"/>
                    <a:pt x="0" y="51"/>
                    <a:pt x="0" y="51"/>
                  </a:cubicBezTo>
                  <a:cubicBezTo>
                    <a:pt x="0" y="49"/>
                    <a:pt x="0" y="49"/>
                    <a:pt x="0" y="49"/>
                  </a:cubicBezTo>
                  <a:cubicBezTo>
                    <a:pt x="1" y="49"/>
                    <a:pt x="2" y="49"/>
                    <a:pt x="3" y="49"/>
                  </a:cubicBezTo>
                  <a:cubicBezTo>
                    <a:pt x="4" y="48"/>
                    <a:pt x="4" y="48"/>
                    <a:pt x="5" y="48"/>
                  </a:cubicBezTo>
                  <a:cubicBezTo>
                    <a:pt x="6" y="48"/>
                    <a:pt x="6" y="47"/>
                    <a:pt x="6" y="47"/>
                  </a:cubicBezTo>
                  <a:cubicBezTo>
                    <a:pt x="7" y="46"/>
                    <a:pt x="7" y="45"/>
                    <a:pt x="7" y="44"/>
                  </a:cubicBezTo>
                  <a:cubicBezTo>
                    <a:pt x="7" y="8"/>
                    <a:pt x="7" y="8"/>
                    <a:pt x="7" y="8"/>
                  </a:cubicBezTo>
                  <a:cubicBezTo>
                    <a:pt x="7" y="7"/>
                    <a:pt x="7" y="6"/>
                    <a:pt x="7" y="5"/>
                  </a:cubicBezTo>
                  <a:cubicBezTo>
                    <a:pt x="6" y="5"/>
                    <a:pt x="6" y="4"/>
                    <a:pt x="5" y="4"/>
                  </a:cubicBezTo>
                  <a:cubicBezTo>
                    <a:pt x="4" y="4"/>
                    <a:pt x="4" y="4"/>
                    <a:pt x="3" y="3"/>
                  </a:cubicBezTo>
                  <a:cubicBezTo>
                    <a:pt x="2" y="3"/>
                    <a:pt x="1" y="3"/>
                    <a:pt x="0" y="3"/>
                  </a:cubicBezTo>
                  <a:cubicBezTo>
                    <a:pt x="0" y="0"/>
                    <a:pt x="0" y="0"/>
                    <a:pt x="0" y="0"/>
                  </a:cubicBezTo>
                  <a:cubicBezTo>
                    <a:pt x="24" y="0"/>
                    <a:pt x="24" y="0"/>
                    <a:pt x="24" y="0"/>
                  </a:cubicBezTo>
                  <a:cubicBezTo>
                    <a:pt x="26" y="0"/>
                    <a:pt x="28" y="1"/>
                    <a:pt x="30" y="1"/>
                  </a:cubicBezTo>
                  <a:cubicBezTo>
                    <a:pt x="32" y="2"/>
                    <a:pt x="33" y="2"/>
                    <a:pt x="35" y="3"/>
                  </a:cubicBezTo>
                  <a:cubicBezTo>
                    <a:pt x="36" y="4"/>
                    <a:pt x="38" y="6"/>
                    <a:pt x="38" y="7"/>
                  </a:cubicBezTo>
                  <a:cubicBezTo>
                    <a:pt x="39" y="9"/>
                    <a:pt x="40" y="10"/>
                    <a:pt x="40" y="13"/>
                  </a:cubicBezTo>
                  <a:cubicBezTo>
                    <a:pt x="40" y="15"/>
                    <a:pt x="39" y="16"/>
                    <a:pt x="39" y="18"/>
                  </a:cubicBezTo>
                  <a:cubicBezTo>
                    <a:pt x="38" y="19"/>
                    <a:pt x="37" y="21"/>
                    <a:pt x="36" y="22"/>
                  </a:cubicBezTo>
                  <a:cubicBezTo>
                    <a:pt x="35" y="23"/>
                    <a:pt x="34" y="24"/>
                    <a:pt x="32" y="24"/>
                  </a:cubicBezTo>
                  <a:cubicBezTo>
                    <a:pt x="31" y="25"/>
                    <a:pt x="29" y="26"/>
                    <a:pt x="27" y="26"/>
                  </a:cubicBezTo>
                  <a:cubicBezTo>
                    <a:pt x="30" y="30"/>
                    <a:pt x="32" y="32"/>
                    <a:pt x="34" y="35"/>
                  </a:cubicBezTo>
                  <a:cubicBezTo>
                    <a:pt x="35" y="37"/>
                    <a:pt x="37" y="40"/>
                    <a:pt x="40" y="43"/>
                  </a:cubicBezTo>
                  <a:cubicBezTo>
                    <a:pt x="41" y="44"/>
                    <a:pt x="42" y="46"/>
                    <a:pt x="43" y="46"/>
                  </a:cubicBezTo>
                  <a:cubicBezTo>
                    <a:pt x="43" y="47"/>
                    <a:pt x="44" y="47"/>
                    <a:pt x="45" y="48"/>
                  </a:cubicBezTo>
                  <a:cubicBezTo>
                    <a:pt x="46" y="48"/>
                    <a:pt x="47" y="48"/>
                    <a:pt x="47" y="49"/>
                  </a:cubicBezTo>
                  <a:cubicBezTo>
                    <a:pt x="48" y="49"/>
                    <a:pt x="49" y="49"/>
                    <a:pt x="50" y="49"/>
                  </a:cubicBezTo>
                  <a:lnTo>
                    <a:pt x="50" y="51"/>
                  </a:lnTo>
                  <a:close/>
                  <a:moveTo>
                    <a:pt x="31" y="13"/>
                  </a:moveTo>
                  <a:cubicBezTo>
                    <a:pt x="31" y="10"/>
                    <a:pt x="30" y="8"/>
                    <a:pt x="28" y="6"/>
                  </a:cubicBezTo>
                  <a:cubicBezTo>
                    <a:pt x="26" y="4"/>
                    <a:pt x="24" y="3"/>
                    <a:pt x="21" y="3"/>
                  </a:cubicBezTo>
                  <a:cubicBezTo>
                    <a:pt x="15" y="3"/>
                    <a:pt x="15" y="3"/>
                    <a:pt x="15" y="3"/>
                  </a:cubicBezTo>
                  <a:cubicBezTo>
                    <a:pt x="15" y="25"/>
                    <a:pt x="15" y="25"/>
                    <a:pt x="15" y="25"/>
                  </a:cubicBezTo>
                  <a:cubicBezTo>
                    <a:pt x="19" y="25"/>
                    <a:pt x="19" y="25"/>
                    <a:pt x="19" y="25"/>
                  </a:cubicBezTo>
                  <a:cubicBezTo>
                    <a:pt x="23" y="25"/>
                    <a:pt x="25" y="24"/>
                    <a:pt x="28" y="22"/>
                  </a:cubicBezTo>
                  <a:cubicBezTo>
                    <a:pt x="30" y="20"/>
                    <a:pt x="31" y="17"/>
                    <a:pt x="31"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p:cNvSpPr>
            <p:nvPr userDrawn="1"/>
          </p:nvSpPr>
          <p:spPr bwMode="auto">
            <a:xfrm>
              <a:off x="4130626" y="1449810"/>
              <a:ext cx="131763" cy="203200"/>
            </a:xfrm>
            <a:custGeom>
              <a:avLst/>
              <a:gdLst>
                <a:gd name="T0" fmla="*/ 31 w 35"/>
                <a:gd name="T1" fmla="*/ 29 h 54"/>
                <a:gd name="T2" fmla="*/ 34 w 35"/>
                <a:gd name="T3" fmla="*/ 33 h 54"/>
                <a:gd name="T4" fmla="*/ 35 w 35"/>
                <a:gd name="T5" fmla="*/ 38 h 54"/>
                <a:gd name="T6" fmla="*/ 30 w 35"/>
                <a:gd name="T7" fmla="*/ 49 h 54"/>
                <a:gd name="T8" fmla="*/ 17 w 35"/>
                <a:gd name="T9" fmla="*/ 54 h 54"/>
                <a:gd name="T10" fmla="*/ 10 w 35"/>
                <a:gd name="T11" fmla="*/ 52 h 54"/>
                <a:gd name="T12" fmla="*/ 5 w 35"/>
                <a:gd name="T13" fmla="*/ 50 h 54"/>
                <a:gd name="T14" fmla="*/ 3 w 35"/>
                <a:gd name="T15" fmla="*/ 52 h 54"/>
                <a:gd name="T16" fmla="*/ 0 w 35"/>
                <a:gd name="T17" fmla="*/ 52 h 54"/>
                <a:gd name="T18" fmla="*/ 0 w 35"/>
                <a:gd name="T19" fmla="*/ 35 h 54"/>
                <a:gd name="T20" fmla="*/ 2 w 35"/>
                <a:gd name="T21" fmla="*/ 35 h 54"/>
                <a:gd name="T22" fmla="*/ 5 w 35"/>
                <a:gd name="T23" fmla="*/ 41 h 54"/>
                <a:gd name="T24" fmla="*/ 8 w 35"/>
                <a:gd name="T25" fmla="*/ 46 h 54"/>
                <a:gd name="T26" fmla="*/ 12 w 35"/>
                <a:gd name="T27" fmla="*/ 49 h 54"/>
                <a:gd name="T28" fmla="*/ 18 w 35"/>
                <a:gd name="T29" fmla="*/ 50 h 54"/>
                <a:gd name="T30" fmla="*/ 22 w 35"/>
                <a:gd name="T31" fmla="*/ 50 h 54"/>
                <a:gd name="T32" fmla="*/ 25 w 35"/>
                <a:gd name="T33" fmla="*/ 48 h 54"/>
                <a:gd name="T34" fmla="*/ 27 w 35"/>
                <a:gd name="T35" fmla="*/ 45 h 54"/>
                <a:gd name="T36" fmla="*/ 28 w 35"/>
                <a:gd name="T37" fmla="*/ 41 h 54"/>
                <a:gd name="T38" fmla="*/ 26 w 35"/>
                <a:gd name="T39" fmla="*/ 36 h 54"/>
                <a:gd name="T40" fmla="*/ 21 w 35"/>
                <a:gd name="T41" fmla="*/ 32 h 54"/>
                <a:gd name="T42" fmla="*/ 15 w 35"/>
                <a:gd name="T43" fmla="*/ 30 h 54"/>
                <a:gd name="T44" fmla="*/ 10 w 35"/>
                <a:gd name="T45" fmla="*/ 28 h 54"/>
                <a:gd name="T46" fmla="*/ 3 w 35"/>
                <a:gd name="T47" fmla="*/ 22 h 54"/>
                <a:gd name="T48" fmla="*/ 1 w 35"/>
                <a:gd name="T49" fmla="*/ 14 h 54"/>
                <a:gd name="T50" fmla="*/ 2 w 35"/>
                <a:gd name="T51" fmla="*/ 9 h 54"/>
                <a:gd name="T52" fmla="*/ 6 w 35"/>
                <a:gd name="T53" fmla="*/ 4 h 54"/>
                <a:gd name="T54" fmla="*/ 11 w 35"/>
                <a:gd name="T55" fmla="*/ 1 h 54"/>
                <a:gd name="T56" fmla="*/ 16 w 35"/>
                <a:gd name="T57" fmla="*/ 0 h 54"/>
                <a:gd name="T58" fmla="*/ 23 w 35"/>
                <a:gd name="T59" fmla="*/ 1 h 54"/>
                <a:gd name="T60" fmla="*/ 28 w 35"/>
                <a:gd name="T61" fmla="*/ 4 h 54"/>
                <a:gd name="T62" fmla="*/ 29 w 35"/>
                <a:gd name="T63" fmla="*/ 1 h 54"/>
                <a:gd name="T64" fmla="*/ 32 w 35"/>
                <a:gd name="T65" fmla="*/ 1 h 54"/>
                <a:gd name="T66" fmla="*/ 32 w 35"/>
                <a:gd name="T67" fmla="*/ 18 h 54"/>
                <a:gd name="T68" fmla="*/ 30 w 35"/>
                <a:gd name="T69" fmla="*/ 18 h 54"/>
                <a:gd name="T70" fmla="*/ 28 w 35"/>
                <a:gd name="T71" fmla="*/ 13 h 54"/>
                <a:gd name="T72" fmla="*/ 25 w 35"/>
                <a:gd name="T73" fmla="*/ 8 h 54"/>
                <a:gd name="T74" fmla="*/ 21 w 35"/>
                <a:gd name="T75" fmla="*/ 5 h 54"/>
                <a:gd name="T76" fmla="*/ 16 w 35"/>
                <a:gd name="T77" fmla="*/ 3 h 54"/>
                <a:gd name="T78" fmla="*/ 10 w 35"/>
                <a:gd name="T79" fmla="*/ 6 h 54"/>
                <a:gd name="T80" fmla="*/ 8 w 35"/>
                <a:gd name="T81" fmla="*/ 11 h 54"/>
                <a:gd name="T82" fmla="*/ 9 w 35"/>
                <a:gd name="T83" fmla="*/ 17 h 54"/>
                <a:gd name="T84" fmla="*/ 14 w 35"/>
                <a:gd name="T85" fmla="*/ 20 h 54"/>
                <a:gd name="T86" fmla="*/ 19 w 35"/>
                <a:gd name="T87" fmla="*/ 22 h 54"/>
                <a:gd name="T88" fmla="*/ 24 w 35"/>
                <a:gd name="T89" fmla="*/ 24 h 54"/>
                <a:gd name="T90" fmla="*/ 28 w 35"/>
                <a:gd name="T91" fmla="*/ 26 h 54"/>
                <a:gd name="T92" fmla="*/ 31 w 35"/>
                <a:gd name="T93"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54">
                  <a:moveTo>
                    <a:pt x="31" y="29"/>
                  </a:moveTo>
                  <a:cubicBezTo>
                    <a:pt x="32" y="30"/>
                    <a:pt x="33" y="32"/>
                    <a:pt x="34" y="33"/>
                  </a:cubicBezTo>
                  <a:cubicBezTo>
                    <a:pt x="34" y="34"/>
                    <a:pt x="35" y="36"/>
                    <a:pt x="35" y="38"/>
                  </a:cubicBezTo>
                  <a:cubicBezTo>
                    <a:pt x="35" y="43"/>
                    <a:pt x="33" y="46"/>
                    <a:pt x="30" y="49"/>
                  </a:cubicBezTo>
                  <a:cubicBezTo>
                    <a:pt x="26" y="52"/>
                    <a:pt x="22" y="54"/>
                    <a:pt x="17" y="54"/>
                  </a:cubicBezTo>
                  <a:cubicBezTo>
                    <a:pt x="15" y="54"/>
                    <a:pt x="13" y="53"/>
                    <a:pt x="10" y="52"/>
                  </a:cubicBezTo>
                  <a:cubicBezTo>
                    <a:pt x="8" y="52"/>
                    <a:pt x="6" y="51"/>
                    <a:pt x="5" y="50"/>
                  </a:cubicBezTo>
                  <a:cubicBezTo>
                    <a:pt x="3" y="52"/>
                    <a:pt x="3" y="52"/>
                    <a:pt x="3" y="52"/>
                  </a:cubicBezTo>
                  <a:cubicBezTo>
                    <a:pt x="0" y="52"/>
                    <a:pt x="0" y="52"/>
                    <a:pt x="0" y="52"/>
                  </a:cubicBezTo>
                  <a:cubicBezTo>
                    <a:pt x="0" y="35"/>
                    <a:pt x="0" y="35"/>
                    <a:pt x="0" y="35"/>
                  </a:cubicBezTo>
                  <a:cubicBezTo>
                    <a:pt x="2" y="35"/>
                    <a:pt x="2" y="35"/>
                    <a:pt x="2" y="35"/>
                  </a:cubicBezTo>
                  <a:cubicBezTo>
                    <a:pt x="3" y="37"/>
                    <a:pt x="4" y="39"/>
                    <a:pt x="5" y="41"/>
                  </a:cubicBezTo>
                  <a:cubicBezTo>
                    <a:pt x="5" y="43"/>
                    <a:pt x="6" y="44"/>
                    <a:pt x="8" y="46"/>
                  </a:cubicBezTo>
                  <a:cubicBezTo>
                    <a:pt x="9" y="47"/>
                    <a:pt x="10" y="48"/>
                    <a:pt x="12" y="49"/>
                  </a:cubicBezTo>
                  <a:cubicBezTo>
                    <a:pt x="14" y="50"/>
                    <a:pt x="16" y="50"/>
                    <a:pt x="18" y="50"/>
                  </a:cubicBezTo>
                  <a:cubicBezTo>
                    <a:pt x="20" y="50"/>
                    <a:pt x="21" y="50"/>
                    <a:pt x="22" y="50"/>
                  </a:cubicBezTo>
                  <a:cubicBezTo>
                    <a:pt x="23" y="49"/>
                    <a:pt x="24" y="49"/>
                    <a:pt x="25" y="48"/>
                  </a:cubicBezTo>
                  <a:cubicBezTo>
                    <a:pt x="26" y="47"/>
                    <a:pt x="27" y="46"/>
                    <a:pt x="27" y="45"/>
                  </a:cubicBezTo>
                  <a:cubicBezTo>
                    <a:pt x="27" y="44"/>
                    <a:pt x="28" y="43"/>
                    <a:pt x="28" y="41"/>
                  </a:cubicBezTo>
                  <a:cubicBezTo>
                    <a:pt x="28" y="39"/>
                    <a:pt x="27" y="37"/>
                    <a:pt x="26" y="36"/>
                  </a:cubicBezTo>
                  <a:cubicBezTo>
                    <a:pt x="25" y="34"/>
                    <a:pt x="23" y="33"/>
                    <a:pt x="21" y="32"/>
                  </a:cubicBezTo>
                  <a:cubicBezTo>
                    <a:pt x="19" y="31"/>
                    <a:pt x="17" y="30"/>
                    <a:pt x="15" y="30"/>
                  </a:cubicBezTo>
                  <a:cubicBezTo>
                    <a:pt x="13" y="29"/>
                    <a:pt x="12" y="28"/>
                    <a:pt x="10" y="28"/>
                  </a:cubicBezTo>
                  <a:cubicBezTo>
                    <a:pt x="7" y="26"/>
                    <a:pt x="5" y="25"/>
                    <a:pt x="3" y="22"/>
                  </a:cubicBezTo>
                  <a:cubicBezTo>
                    <a:pt x="2" y="20"/>
                    <a:pt x="1" y="18"/>
                    <a:pt x="1" y="14"/>
                  </a:cubicBezTo>
                  <a:cubicBezTo>
                    <a:pt x="1" y="12"/>
                    <a:pt x="1" y="10"/>
                    <a:pt x="2" y="9"/>
                  </a:cubicBezTo>
                  <a:cubicBezTo>
                    <a:pt x="3" y="7"/>
                    <a:pt x="4" y="6"/>
                    <a:pt x="6" y="4"/>
                  </a:cubicBezTo>
                  <a:cubicBezTo>
                    <a:pt x="7" y="3"/>
                    <a:pt x="9" y="2"/>
                    <a:pt x="11" y="1"/>
                  </a:cubicBezTo>
                  <a:cubicBezTo>
                    <a:pt x="12" y="1"/>
                    <a:pt x="14" y="0"/>
                    <a:pt x="16" y="0"/>
                  </a:cubicBezTo>
                  <a:cubicBezTo>
                    <a:pt x="19" y="0"/>
                    <a:pt x="21" y="1"/>
                    <a:pt x="23" y="1"/>
                  </a:cubicBezTo>
                  <a:cubicBezTo>
                    <a:pt x="25" y="2"/>
                    <a:pt x="26" y="3"/>
                    <a:pt x="28" y="4"/>
                  </a:cubicBezTo>
                  <a:cubicBezTo>
                    <a:pt x="29" y="1"/>
                    <a:pt x="29" y="1"/>
                    <a:pt x="29" y="1"/>
                  </a:cubicBezTo>
                  <a:cubicBezTo>
                    <a:pt x="32" y="1"/>
                    <a:pt x="32" y="1"/>
                    <a:pt x="32" y="1"/>
                  </a:cubicBezTo>
                  <a:cubicBezTo>
                    <a:pt x="32" y="18"/>
                    <a:pt x="32" y="18"/>
                    <a:pt x="32" y="18"/>
                  </a:cubicBezTo>
                  <a:cubicBezTo>
                    <a:pt x="30" y="18"/>
                    <a:pt x="30" y="18"/>
                    <a:pt x="30" y="18"/>
                  </a:cubicBezTo>
                  <a:cubicBezTo>
                    <a:pt x="29" y="16"/>
                    <a:pt x="28" y="15"/>
                    <a:pt x="28" y="13"/>
                  </a:cubicBezTo>
                  <a:cubicBezTo>
                    <a:pt x="27" y="11"/>
                    <a:pt x="26" y="9"/>
                    <a:pt x="25" y="8"/>
                  </a:cubicBezTo>
                  <a:cubicBezTo>
                    <a:pt x="24" y="7"/>
                    <a:pt x="23" y="6"/>
                    <a:pt x="21" y="5"/>
                  </a:cubicBezTo>
                  <a:cubicBezTo>
                    <a:pt x="20" y="4"/>
                    <a:pt x="18" y="3"/>
                    <a:pt x="16" y="3"/>
                  </a:cubicBezTo>
                  <a:cubicBezTo>
                    <a:pt x="14" y="3"/>
                    <a:pt x="12" y="4"/>
                    <a:pt x="10" y="6"/>
                  </a:cubicBezTo>
                  <a:cubicBezTo>
                    <a:pt x="9" y="7"/>
                    <a:pt x="8" y="9"/>
                    <a:pt x="8" y="11"/>
                  </a:cubicBezTo>
                  <a:cubicBezTo>
                    <a:pt x="8" y="13"/>
                    <a:pt x="8" y="15"/>
                    <a:pt x="9" y="17"/>
                  </a:cubicBezTo>
                  <a:cubicBezTo>
                    <a:pt x="10" y="18"/>
                    <a:pt x="12" y="19"/>
                    <a:pt x="14" y="20"/>
                  </a:cubicBezTo>
                  <a:cubicBezTo>
                    <a:pt x="16" y="21"/>
                    <a:pt x="17" y="22"/>
                    <a:pt x="19" y="22"/>
                  </a:cubicBezTo>
                  <a:cubicBezTo>
                    <a:pt x="21" y="23"/>
                    <a:pt x="22" y="24"/>
                    <a:pt x="24" y="24"/>
                  </a:cubicBezTo>
                  <a:cubicBezTo>
                    <a:pt x="25" y="25"/>
                    <a:pt x="27" y="26"/>
                    <a:pt x="28" y="26"/>
                  </a:cubicBezTo>
                  <a:cubicBezTo>
                    <a:pt x="29" y="27"/>
                    <a:pt x="30" y="28"/>
                    <a:pt x="31"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p:cNvSpPr>
            <p:nvPr userDrawn="1"/>
          </p:nvSpPr>
          <p:spPr bwMode="auto">
            <a:xfrm>
              <a:off x="4281439" y="1452985"/>
              <a:ext cx="85725" cy="192088"/>
            </a:xfrm>
            <a:custGeom>
              <a:avLst/>
              <a:gdLst>
                <a:gd name="T0" fmla="*/ 23 w 23"/>
                <a:gd name="T1" fmla="*/ 51 h 51"/>
                <a:gd name="T2" fmla="*/ 0 w 23"/>
                <a:gd name="T3" fmla="*/ 51 h 51"/>
                <a:gd name="T4" fmla="*/ 0 w 23"/>
                <a:gd name="T5" fmla="*/ 49 h 51"/>
                <a:gd name="T6" fmla="*/ 3 w 23"/>
                <a:gd name="T7" fmla="*/ 49 h 51"/>
                <a:gd name="T8" fmla="*/ 6 w 23"/>
                <a:gd name="T9" fmla="*/ 48 h 51"/>
                <a:gd name="T10" fmla="*/ 7 w 23"/>
                <a:gd name="T11" fmla="*/ 47 h 51"/>
                <a:gd name="T12" fmla="*/ 8 w 23"/>
                <a:gd name="T13" fmla="*/ 45 h 51"/>
                <a:gd name="T14" fmla="*/ 8 w 23"/>
                <a:gd name="T15" fmla="*/ 8 h 51"/>
                <a:gd name="T16" fmla="*/ 7 w 23"/>
                <a:gd name="T17" fmla="*/ 6 h 51"/>
                <a:gd name="T18" fmla="*/ 6 w 23"/>
                <a:gd name="T19" fmla="*/ 4 h 51"/>
                <a:gd name="T20" fmla="*/ 3 w 23"/>
                <a:gd name="T21" fmla="*/ 3 h 51"/>
                <a:gd name="T22" fmla="*/ 0 w 23"/>
                <a:gd name="T23" fmla="*/ 3 h 51"/>
                <a:gd name="T24" fmla="*/ 0 w 23"/>
                <a:gd name="T25" fmla="*/ 0 h 51"/>
                <a:gd name="T26" fmla="*/ 23 w 23"/>
                <a:gd name="T27" fmla="*/ 0 h 51"/>
                <a:gd name="T28" fmla="*/ 23 w 23"/>
                <a:gd name="T29" fmla="*/ 3 h 51"/>
                <a:gd name="T30" fmla="*/ 20 w 23"/>
                <a:gd name="T31" fmla="*/ 3 h 51"/>
                <a:gd name="T32" fmla="*/ 18 w 23"/>
                <a:gd name="T33" fmla="*/ 4 h 51"/>
                <a:gd name="T34" fmla="*/ 16 w 23"/>
                <a:gd name="T35" fmla="*/ 5 h 51"/>
                <a:gd name="T36" fmla="*/ 15 w 23"/>
                <a:gd name="T37" fmla="*/ 7 h 51"/>
                <a:gd name="T38" fmla="*/ 15 w 23"/>
                <a:gd name="T39" fmla="*/ 44 h 51"/>
                <a:gd name="T40" fmla="*/ 16 w 23"/>
                <a:gd name="T41" fmla="*/ 46 h 51"/>
                <a:gd name="T42" fmla="*/ 18 w 23"/>
                <a:gd name="T43" fmla="*/ 48 h 51"/>
                <a:gd name="T44" fmla="*/ 20 w 23"/>
                <a:gd name="T45" fmla="*/ 48 h 51"/>
                <a:gd name="T46" fmla="*/ 23 w 23"/>
                <a:gd name="T47" fmla="*/ 49 h 51"/>
                <a:gd name="T48" fmla="*/ 23 w 23"/>
                <a:gd name="T4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51">
                  <a:moveTo>
                    <a:pt x="23" y="51"/>
                  </a:moveTo>
                  <a:cubicBezTo>
                    <a:pt x="0" y="51"/>
                    <a:pt x="0" y="51"/>
                    <a:pt x="0" y="51"/>
                  </a:cubicBezTo>
                  <a:cubicBezTo>
                    <a:pt x="0" y="49"/>
                    <a:pt x="0" y="49"/>
                    <a:pt x="0" y="49"/>
                  </a:cubicBezTo>
                  <a:cubicBezTo>
                    <a:pt x="1" y="49"/>
                    <a:pt x="2" y="49"/>
                    <a:pt x="3" y="49"/>
                  </a:cubicBezTo>
                  <a:cubicBezTo>
                    <a:pt x="4" y="49"/>
                    <a:pt x="5" y="48"/>
                    <a:pt x="6" y="48"/>
                  </a:cubicBezTo>
                  <a:cubicBezTo>
                    <a:pt x="6" y="48"/>
                    <a:pt x="7" y="47"/>
                    <a:pt x="7" y="47"/>
                  </a:cubicBezTo>
                  <a:cubicBezTo>
                    <a:pt x="8" y="46"/>
                    <a:pt x="8" y="46"/>
                    <a:pt x="8" y="45"/>
                  </a:cubicBezTo>
                  <a:cubicBezTo>
                    <a:pt x="8" y="8"/>
                    <a:pt x="8" y="8"/>
                    <a:pt x="8" y="8"/>
                  </a:cubicBezTo>
                  <a:cubicBezTo>
                    <a:pt x="8" y="7"/>
                    <a:pt x="8" y="6"/>
                    <a:pt x="7" y="6"/>
                  </a:cubicBezTo>
                  <a:cubicBezTo>
                    <a:pt x="7" y="5"/>
                    <a:pt x="7" y="5"/>
                    <a:pt x="6" y="4"/>
                  </a:cubicBezTo>
                  <a:cubicBezTo>
                    <a:pt x="5" y="4"/>
                    <a:pt x="4" y="4"/>
                    <a:pt x="3" y="3"/>
                  </a:cubicBezTo>
                  <a:cubicBezTo>
                    <a:pt x="2" y="3"/>
                    <a:pt x="1" y="3"/>
                    <a:pt x="0" y="3"/>
                  </a:cubicBezTo>
                  <a:cubicBezTo>
                    <a:pt x="0" y="0"/>
                    <a:pt x="0" y="0"/>
                    <a:pt x="0" y="0"/>
                  </a:cubicBezTo>
                  <a:cubicBezTo>
                    <a:pt x="23" y="0"/>
                    <a:pt x="23" y="0"/>
                    <a:pt x="23" y="0"/>
                  </a:cubicBezTo>
                  <a:cubicBezTo>
                    <a:pt x="23" y="3"/>
                    <a:pt x="23" y="3"/>
                    <a:pt x="23" y="3"/>
                  </a:cubicBezTo>
                  <a:cubicBezTo>
                    <a:pt x="22" y="3"/>
                    <a:pt x="21" y="3"/>
                    <a:pt x="20" y="3"/>
                  </a:cubicBezTo>
                  <a:cubicBezTo>
                    <a:pt x="19" y="3"/>
                    <a:pt x="19" y="4"/>
                    <a:pt x="18" y="4"/>
                  </a:cubicBezTo>
                  <a:cubicBezTo>
                    <a:pt x="17" y="4"/>
                    <a:pt x="16" y="5"/>
                    <a:pt x="16" y="5"/>
                  </a:cubicBezTo>
                  <a:cubicBezTo>
                    <a:pt x="16" y="6"/>
                    <a:pt x="15" y="7"/>
                    <a:pt x="15" y="7"/>
                  </a:cubicBezTo>
                  <a:cubicBezTo>
                    <a:pt x="15" y="44"/>
                    <a:pt x="15" y="44"/>
                    <a:pt x="15" y="44"/>
                  </a:cubicBezTo>
                  <a:cubicBezTo>
                    <a:pt x="15" y="45"/>
                    <a:pt x="16" y="46"/>
                    <a:pt x="16" y="46"/>
                  </a:cubicBezTo>
                  <a:cubicBezTo>
                    <a:pt x="16" y="47"/>
                    <a:pt x="17" y="47"/>
                    <a:pt x="18" y="48"/>
                  </a:cubicBezTo>
                  <a:cubicBezTo>
                    <a:pt x="18" y="48"/>
                    <a:pt x="19" y="48"/>
                    <a:pt x="20" y="48"/>
                  </a:cubicBezTo>
                  <a:cubicBezTo>
                    <a:pt x="21" y="49"/>
                    <a:pt x="22" y="49"/>
                    <a:pt x="23" y="49"/>
                  </a:cubicBezTo>
                  <a:lnTo>
                    <a:pt x="23" y="5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p:cNvSpPr>
            <p:nvPr userDrawn="1"/>
          </p:nvSpPr>
          <p:spPr bwMode="auto">
            <a:xfrm>
              <a:off x="4383039" y="1452985"/>
              <a:ext cx="165100" cy="192088"/>
            </a:xfrm>
            <a:custGeom>
              <a:avLst/>
              <a:gdLst>
                <a:gd name="T0" fmla="*/ 44 w 44"/>
                <a:gd name="T1" fmla="*/ 14 h 51"/>
                <a:gd name="T2" fmla="*/ 42 w 44"/>
                <a:gd name="T3" fmla="*/ 14 h 51"/>
                <a:gd name="T4" fmla="*/ 40 w 44"/>
                <a:gd name="T5" fmla="*/ 11 h 51"/>
                <a:gd name="T6" fmla="*/ 38 w 44"/>
                <a:gd name="T7" fmla="*/ 8 h 51"/>
                <a:gd name="T8" fmla="*/ 36 w 44"/>
                <a:gd name="T9" fmla="*/ 5 h 51"/>
                <a:gd name="T10" fmla="*/ 34 w 44"/>
                <a:gd name="T11" fmla="*/ 4 h 51"/>
                <a:gd name="T12" fmla="*/ 31 w 44"/>
                <a:gd name="T13" fmla="*/ 3 h 51"/>
                <a:gd name="T14" fmla="*/ 28 w 44"/>
                <a:gd name="T15" fmla="*/ 3 h 51"/>
                <a:gd name="T16" fmla="*/ 26 w 44"/>
                <a:gd name="T17" fmla="*/ 3 h 51"/>
                <a:gd name="T18" fmla="*/ 26 w 44"/>
                <a:gd name="T19" fmla="*/ 44 h 51"/>
                <a:gd name="T20" fmla="*/ 26 w 44"/>
                <a:gd name="T21" fmla="*/ 46 h 51"/>
                <a:gd name="T22" fmla="*/ 28 w 44"/>
                <a:gd name="T23" fmla="*/ 48 h 51"/>
                <a:gd name="T24" fmla="*/ 31 w 44"/>
                <a:gd name="T25" fmla="*/ 48 h 51"/>
                <a:gd name="T26" fmla="*/ 34 w 44"/>
                <a:gd name="T27" fmla="*/ 49 h 51"/>
                <a:gd name="T28" fmla="*/ 34 w 44"/>
                <a:gd name="T29" fmla="*/ 51 h 51"/>
                <a:gd name="T30" fmla="*/ 10 w 44"/>
                <a:gd name="T31" fmla="*/ 51 h 51"/>
                <a:gd name="T32" fmla="*/ 10 w 44"/>
                <a:gd name="T33" fmla="*/ 49 h 51"/>
                <a:gd name="T34" fmla="*/ 13 w 44"/>
                <a:gd name="T35" fmla="*/ 49 h 51"/>
                <a:gd name="T36" fmla="*/ 16 w 44"/>
                <a:gd name="T37" fmla="*/ 48 h 51"/>
                <a:gd name="T38" fmla="*/ 17 w 44"/>
                <a:gd name="T39" fmla="*/ 47 h 51"/>
                <a:gd name="T40" fmla="*/ 18 w 44"/>
                <a:gd name="T41" fmla="*/ 44 h 51"/>
                <a:gd name="T42" fmla="*/ 18 w 44"/>
                <a:gd name="T43" fmla="*/ 3 h 51"/>
                <a:gd name="T44" fmla="*/ 16 w 44"/>
                <a:gd name="T45" fmla="*/ 3 h 51"/>
                <a:gd name="T46" fmla="*/ 13 w 44"/>
                <a:gd name="T47" fmla="*/ 3 h 51"/>
                <a:gd name="T48" fmla="*/ 10 w 44"/>
                <a:gd name="T49" fmla="*/ 4 h 51"/>
                <a:gd name="T50" fmla="*/ 7 w 44"/>
                <a:gd name="T51" fmla="*/ 5 h 51"/>
                <a:gd name="T52" fmla="*/ 5 w 44"/>
                <a:gd name="T53" fmla="*/ 8 h 51"/>
                <a:gd name="T54" fmla="*/ 3 w 44"/>
                <a:gd name="T55" fmla="*/ 11 h 51"/>
                <a:gd name="T56" fmla="*/ 2 w 44"/>
                <a:gd name="T57" fmla="*/ 14 h 51"/>
                <a:gd name="T58" fmla="*/ 0 w 44"/>
                <a:gd name="T59" fmla="*/ 14 h 51"/>
                <a:gd name="T60" fmla="*/ 0 w 44"/>
                <a:gd name="T61" fmla="*/ 0 h 51"/>
                <a:gd name="T62" fmla="*/ 44 w 44"/>
                <a:gd name="T63" fmla="*/ 0 h 51"/>
                <a:gd name="T64" fmla="*/ 44 w 44"/>
                <a:gd name="T65"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1">
                  <a:moveTo>
                    <a:pt x="44" y="14"/>
                  </a:moveTo>
                  <a:cubicBezTo>
                    <a:pt x="42" y="14"/>
                    <a:pt x="42" y="14"/>
                    <a:pt x="42" y="14"/>
                  </a:cubicBezTo>
                  <a:cubicBezTo>
                    <a:pt x="41" y="13"/>
                    <a:pt x="41" y="12"/>
                    <a:pt x="40" y="11"/>
                  </a:cubicBezTo>
                  <a:cubicBezTo>
                    <a:pt x="40" y="10"/>
                    <a:pt x="39" y="9"/>
                    <a:pt x="38" y="8"/>
                  </a:cubicBezTo>
                  <a:cubicBezTo>
                    <a:pt x="38" y="7"/>
                    <a:pt x="37" y="6"/>
                    <a:pt x="36" y="5"/>
                  </a:cubicBezTo>
                  <a:cubicBezTo>
                    <a:pt x="35" y="4"/>
                    <a:pt x="34" y="4"/>
                    <a:pt x="34" y="4"/>
                  </a:cubicBezTo>
                  <a:cubicBezTo>
                    <a:pt x="33" y="3"/>
                    <a:pt x="32" y="3"/>
                    <a:pt x="31" y="3"/>
                  </a:cubicBezTo>
                  <a:cubicBezTo>
                    <a:pt x="30" y="3"/>
                    <a:pt x="29" y="3"/>
                    <a:pt x="28" y="3"/>
                  </a:cubicBezTo>
                  <a:cubicBezTo>
                    <a:pt x="26" y="3"/>
                    <a:pt x="26" y="3"/>
                    <a:pt x="26" y="3"/>
                  </a:cubicBezTo>
                  <a:cubicBezTo>
                    <a:pt x="26" y="44"/>
                    <a:pt x="26" y="44"/>
                    <a:pt x="26" y="44"/>
                  </a:cubicBezTo>
                  <a:cubicBezTo>
                    <a:pt x="26" y="45"/>
                    <a:pt x="26" y="46"/>
                    <a:pt x="26" y="46"/>
                  </a:cubicBezTo>
                  <a:cubicBezTo>
                    <a:pt x="26" y="47"/>
                    <a:pt x="27" y="47"/>
                    <a:pt x="28" y="48"/>
                  </a:cubicBezTo>
                  <a:cubicBezTo>
                    <a:pt x="28" y="48"/>
                    <a:pt x="29" y="48"/>
                    <a:pt x="31" y="48"/>
                  </a:cubicBezTo>
                  <a:cubicBezTo>
                    <a:pt x="32" y="49"/>
                    <a:pt x="33" y="49"/>
                    <a:pt x="34" y="49"/>
                  </a:cubicBezTo>
                  <a:cubicBezTo>
                    <a:pt x="34" y="51"/>
                    <a:pt x="34" y="51"/>
                    <a:pt x="34" y="51"/>
                  </a:cubicBezTo>
                  <a:cubicBezTo>
                    <a:pt x="10" y="51"/>
                    <a:pt x="10" y="51"/>
                    <a:pt x="10" y="51"/>
                  </a:cubicBezTo>
                  <a:cubicBezTo>
                    <a:pt x="10" y="49"/>
                    <a:pt x="10" y="49"/>
                    <a:pt x="10" y="49"/>
                  </a:cubicBezTo>
                  <a:cubicBezTo>
                    <a:pt x="10" y="49"/>
                    <a:pt x="11" y="49"/>
                    <a:pt x="13" y="49"/>
                  </a:cubicBezTo>
                  <a:cubicBezTo>
                    <a:pt x="14" y="48"/>
                    <a:pt x="15" y="48"/>
                    <a:pt x="16" y="48"/>
                  </a:cubicBezTo>
                  <a:cubicBezTo>
                    <a:pt x="16" y="48"/>
                    <a:pt x="17" y="47"/>
                    <a:pt x="17" y="47"/>
                  </a:cubicBezTo>
                  <a:cubicBezTo>
                    <a:pt x="18" y="46"/>
                    <a:pt x="18" y="45"/>
                    <a:pt x="18" y="44"/>
                  </a:cubicBezTo>
                  <a:cubicBezTo>
                    <a:pt x="18" y="3"/>
                    <a:pt x="18" y="3"/>
                    <a:pt x="18" y="3"/>
                  </a:cubicBezTo>
                  <a:cubicBezTo>
                    <a:pt x="16" y="3"/>
                    <a:pt x="16" y="3"/>
                    <a:pt x="16" y="3"/>
                  </a:cubicBezTo>
                  <a:cubicBezTo>
                    <a:pt x="15" y="3"/>
                    <a:pt x="14" y="3"/>
                    <a:pt x="13" y="3"/>
                  </a:cubicBezTo>
                  <a:cubicBezTo>
                    <a:pt x="12" y="3"/>
                    <a:pt x="11" y="3"/>
                    <a:pt x="10" y="4"/>
                  </a:cubicBezTo>
                  <a:cubicBezTo>
                    <a:pt x="9" y="4"/>
                    <a:pt x="8" y="4"/>
                    <a:pt x="7" y="5"/>
                  </a:cubicBezTo>
                  <a:cubicBezTo>
                    <a:pt x="7" y="6"/>
                    <a:pt x="6" y="7"/>
                    <a:pt x="5" y="8"/>
                  </a:cubicBezTo>
                  <a:cubicBezTo>
                    <a:pt x="4" y="9"/>
                    <a:pt x="4" y="10"/>
                    <a:pt x="3" y="11"/>
                  </a:cubicBezTo>
                  <a:cubicBezTo>
                    <a:pt x="3" y="13"/>
                    <a:pt x="2" y="14"/>
                    <a:pt x="2" y="14"/>
                  </a:cubicBezTo>
                  <a:cubicBezTo>
                    <a:pt x="0" y="14"/>
                    <a:pt x="0" y="14"/>
                    <a:pt x="0" y="14"/>
                  </a:cubicBezTo>
                  <a:cubicBezTo>
                    <a:pt x="0" y="0"/>
                    <a:pt x="0" y="0"/>
                    <a:pt x="0" y="0"/>
                  </a:cubicBezTo>
                  <a:cubicBezTo>
                    <a:pt x="44" y="0"/>
                    <a:pt x="44" y="0"/>
                    <a:pt x="44" y="0"/>
                  </a:cubicBezTo>
                  <a:lnTo>
                    <a:pt x="44" y="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p:cNvSpPr>
            <p:nvPr userDrawn="1"/>
          </p:nvSpPr>
          <p:spPr bwMode="auto">
            <a:xfrm>
              <a:off x="4559251" y="1452985"/>
              <a:ext cx="184150" cy="192088"/>
            </a:xfrm>
            <a:custGeom>
              <a:avLst/>
              <a:gdLst>
                <a:gd name="T0" fmla="*/ 49 w 49"/>
                <a:gd name="T1" fmla="*/ 3 h 51"/>
                <a:gd name="T2" fmla="*/ 47 w 49"/>
                <a:gd name="T3" fmla="*/ 4 h 51"/>
                <a:gd name="T4" fmla="*/ 45 w 49"/>
                <a:gd name="T5" fmla="*/ 4 h 51"/>
                <a:gd name="T6" fmla="*/ 43 w 49"/>
                <a:gd name="T7" fmla="*/ 6 h 51"/>
                <a:gd name="T8" fmla="*/ 41 w 49"/>
                <a:gd name="T9" fmla="*/ 8 h 51"/>
                <a:gd name="T10" fmla="*/ 36 w 49"/>
                <a:gd name="T11" fmla="*/ 16 h 51"/>
                <a:gd name="T12" fmla="*/ 30 w 49"/>
                <a:gd name="T13" fmla="*/ 26 h 51"/>
                <a:gd name="T14" fmla="*/ 28 w 49"/>
                <a:gd name="T15" fmla="*/ 30 h 51"/>
                <a:gd name="T16" fmla="*/ 28 w 49"/>
                <a:gd name="T17" fmla="*/ 34 h 51"/>
                <a:gd name="T18" fmla="*/ 28 w 49"/>
                <a:gd name="T19" fmla="*/ 44 h 51"/>
                <a:gd name="T20" fmla="*/ 29 w 49"/>
                <a:gd name="T21" fmla="*/ 46 h 51"/>
                <a:gd name="T22" fmla="*/ 30 w 49"/>
                <a:gd name="T23" fmla="*/ 48 h 51"/>
                <a:gd name="T24" fmla="*/ 33 w 49"/>
                <a:gd name="T25" fmla="*/ 48 h 51"/>
                <a:gd name="T26" fmla="*/ 36 w 49"/>
                <a:gd name="T27" fmla="*/ 49 h 51"/>
                <a:gd name="T28" fmla="*/ 36 w 49"/>
                <a:gd name="T29" fmla="*/ 51 h 51"/>
                <a:gd name="T30" fmla="*/ 12 w 49"/>
                <a:gd name="T31" fmla="*/ 51 h 51"/>
                <a:gd name="T32" fmla="*/ 12 w 49"/>
                <a:gd name="T33" fmla="*/ 49 h 51"/>
                <a:gd name="T34" fmla="*/ 15 w 49"/>
                <a:gd name="T35" fmla="*/ 49 h 51"/>
                <a:gd name="T36" fmla="*/ 18 w 49"/>
                <a:gd name="T37" fmla="*/ 48 h 51"/>
                <a:gd name="T38" fmla="*/ 20 w 49"/>
                <a:gd name="T39" fmla="*/ 47 h 51"/>
                <a:gd name="T40" fmla="*/ 20 w 49"/>
                <a:gd name="T41" fmla="*/ 44 h 51"/>
                <a:gd name="T42" fmla="*/ 20 w 49"/>
                <a:gd name="T43" fmla="*/ 32 h 51"/>
                <a:gd name="T44" fmla="*/ 20 w 49"/>
                <a:gd name="T45" fmla="*/ 30 h 51"/>
                <a:gd name="T46" fmla="*/ 18 w 49"/>
                <a:gd name="T47" fmla="*/ 26 h 51"/>
                <a:gd name="T48" fmla="*/ 13 w 49"/>
                <a:gd name="T49" fmla="*/ 17 h 51"/>
                <a:gd name="T50" fmla="*/ 9 w 49"/>
                <a:gd name="T51" fmla="*/ 9 h 51"/>
                <a:gd name="T52" fmla="*/ 7 w 49"/>
                <a:gd name="T53" fmla="*/ 6 h 51"/>
                <a:gd name="T54" fmla="*/ 5 w 49"/>
                <a:gd name="T55" fmla="*/ 4 h 51"/>
                <a:gd name="T56" fmla="*/ 2 w 49"/>
                <a:gd name="T57" fmla="*/ 3 h 51"/>
                <a:gd name="T58" fmla="*/ 0 w 49"/>
                <a:gd name="T59" fmla="*/ 3 h 51"/>
                <a:gd name="T60" fmla="*/ 0 w 49"/>
                <a:gd name="T61" fmla="*/ 0 h 51"/>
                <a:gd name="T62" fmla="*/ 22 w 49"/>
                <a:gd name="T63" fmla="*/ 0 h 51"/>
                <a:gd name="T64" fmla="*/ 22 w 49"/>
                <a:gd name="T65" fmla="*/ 3 h 51"/>
                <a:gd name="T66" fmla="*/ 17 w 49"/>
                <a:gd name="T67" fmla="*/ 4 h 51"/>
                <a:gd name="T68" fmla="*/ 15 w 49"/>
                <a:gd name="T69" fmla="*/ 5 h 51"/>
                <a:gd name="T70" fmla="*/ 16 w 49"/>
                <a:gd name="T71" fmla="*/ 6 h 51"/>
                <a:gd name="T72" fmla="*/ 16 w 49"/>
                <a:gd name="T73" fmla="*/ 7 h 51"/>
                <a:gd name="T74" fmla="*/ 17 w 49"/>
                <a:gd name="T75" fmla="*/ 9 h 51"/>
                <a:gd name="T76" fmla="*/ 18 w 49"/>
                <a:gd name="T77" fmla="*/ 11 h 51"/>
                <a:gd name="T78" fmla="*/ 22 w 49"/>
                <a:gd name="T79" fmla="*/ 18 h 51"/>
                <a:gd name="T80" fmla="*/ 26 w 49"/>
                <a:gd name="T81" fmla="*/ 26 h 51"/>
                <a:gd name="T82" fmla="*/ 35 w 49"/>
                <a:gd name="T83" fmla="*/ 12 h 51"/>
                <a:gd name="T84" fmla="*/ 38 w 49"/>
                <a:gd name="T85" fmla="*/ 6 h 51"/>
                <a:gd name="T86" fmla="*/ 37 w 49"/>
                <a:gd name="T87" fmla="*/ 4 h 51"/>
                <a:gd name="T88" fmla="*/ 36 w 49"/>
                <a:gd name="T89" fmla="*/ 4 h 51"/>
                <a:gd name="T90" fmla="*/ 34 w 49"/>
                <a:gd name="T91" fmla="*/ 3 h 51"/>
                <a:gd name="T92" fmla="*/ 31 w 49"/>
                <a:gd name="T93" fmla="*/ 3 h 51"/>
                <a:gd name="T94" fmla="*/ 31 w 49"/>
                <a:gd name="T95" fmla="*/ 0 h 51"/>
                <a:gd name="T96" fmla="*/ 49 w 49"/>
                <a:gd name="T97" fmla="*/ 0 h 51"/>
                <a:gd name="T98" fmla="*/ 49 w 49"/>
                <a:gd name="T9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51">
                  <a:moveTo>
                    <a:pt x="49" y="3"/>
                  </a:moveTo>
                  <a:cubicBezTo>
                    <a:pt x="49" y="3"/>
                    <a:pt x="48" y="3"/>
                    <a:pt x="47" y="4"/>
                  </a:cubicBezTo>
                  <a:cubicBezTo>
                    <a:pt x="46" y="4"/>
                    <a:pt x="46" y="4"/>
                    <a:pt x="45" y="4"/>
                  </a:cubicBezTo>
                  <a:cubicBezTo>
                    <a:pt x="44" y="5"/>
                    <a:pt x="44" y="5"/>
                    <a:pt x="43" y="6"/>
                  </a:cubicBezTo>
                  <a:cubicBezTo>
                    <a:pt x="43" y="6"/>
                    <a:pt x="42" y="7"/>
                    <a:pt x="41" y="8"/>
                  </a:cubicBezTo>
                  <a:cubicBezTo>
                    <a:pt x="39" y="11"/>
                    <a:pt x="38" y="13"/>
                    <a:pt x="36" y="16"/>
                  </a:cubicBezTo>
                  <a:cubicBezTo>
                    <a:pt x="35" y="19"/>
                    <a:pt x="33" y="22"/>
                    <a:pt x="30" y="26"/>
                  </a:cubicBezTo>
                  <a:cubicBezTo>
                    <a:pt x="29" y="28"/>
                    <a:pt x="29" y="29"/>
                    <a:pt x="28" y="30"/>
                  </a:cubicBezTo>
                  <a:cubicBezTo>
                    <a:pt x="28" y="31"/>
                    <a:pt x="28" y="32"/>
                    <a:pt x="28" y="34"/>
                  </a:cubicBezTo>
                  <a:cubicBezTo>
                    <a:pt x="28" y="44"/>
                    <a:pt x="28" y="44"/>
                    <a:pt x="28" y="44"/>
                  </a:cubicBezTo>
                  <a:cubicBezTo>
                    <a:pt x="28" y="45"/>
                    <a:pt x="28" y="46"/>
                    <a:pt x="29" y="46"/>
                  </a:cubicBezTo>
                  <a:cubicBezTo>
                    <a:pt x="29" y="47"/>
                    <a:pt x="29" y="47"/>
                    <a:pt x="30" y="48"/>
                  </a:cubicBezTo>
                  <a:cubicBezTo>
                    <a:pt x="31" y="48"/>
                    <a:pt x="32" y="48"/>
                    <a:pt x="33" y="48"/>
                  </a:cubicBezTo>
                  <a:cubicBezTo>
                    <a:pt x="34" y="49"/>
                    <a:pt x="35" y="49"/>
                    <a:pt x="36" y="49"/>
                  </a:cubicBezTo>
                  <a:cubicBezTo>
                    <a:pt x="36" y="51"/>
                    <a:pt x="36" y="51"/>
                    <a:pt x="36" y="51"/>
                  </a:cubicBezTo>
                  <a:cubicBezTo>
                    <a:pt x="12" y="51"/>
                    <a:pt x="12" y="51"/>
                    <a:pt x="12" y="51"/>
                  </a:cubicBezTo>
                  <a:cubicBezTo>
                    <a:pt x="12" y="49"/>
                    <a:pt x="12" y="49"/>
                    <a:pt x="12" y="49"/>
                  </a:cubicBezTo>
                  <a:cubicBezTo>
                    <a:pt x="13" y="49"/>
                    <a:pt x="14" y="49"/>
                    <a:pt x="15" y="49"/>
                  </a:cubicBezTo>
                  <a:cubicBezTo>
                    <a:pt x="17" y="48"/>
                    <a:pt x="18" y="48"/>
                    <a:pt x="18" y="48"/>
                  </a:cubicBezTo>
                  <a:cubicBezTo>
                    <a:pt x="19" y="48"/>
                    <a:pt x="20" y="47"/>
                    <a:pt x="20" y="47"/>
                  </a:cubicBezTo>
                  <a:cubicBezTo>
                    <a:pt x="20" y="46"/>
                    <a:pt x="20" y="45"/>
                    <a:pt x="20" y="44"/>
                  </a:cubicBezTo>
                  <a:cubicBezTo>
                    <a:pt x="20" y="32"/>
                    <a:pt x="20" y="32"/>
                    <a:pt x="20" y="32"/>
                  </a:cubicBezTo>
                  <a:cubicBezTo>
                    <a:pt x="20" y="32"/>
                    <a:pt x="20" y="31"/>
                    <a:pt x="20" y="30"/>
                  </a:cubicBezTo>
                  <a:cubicBezTo>
                    <a:pt x="19" y="29"/>
                    <a:pt x="19" y="28"/>
                    <a:pt x="18" y="26"/>
                  </a:cubicBezTo>
                  <a:cubicBezTo>
                    <a:pt x="17" y="24"/>
                    <a:pt x="15" y="21"/>
                    <a:pt x="13" y="17"/>
                  </a:cubicBezTo>
                  <a:cubicBezTo>
                    <a:pt x="12" y="14"/>
                    <a:pt x="10" y="11"/>
                    <a:pt x="9" y="9"/>
                  </a:cubicBezTo>
                  <a:cubicBezTo>
                    <a:pt x="8" y="8"/>
                    <a:pt x="7" y="7"/>
                    <a:pt x="7" y="6"/>
                  </a:cubicBezTo>
                  <a:cubicBezTo>
                    <a:pt x="6" y="5"/>
                    <a:pt x="5" y="5"/>
                    <a:pt x="5" y="4"/>
                  </a:cubicBezTo>
                  <a:cubicBezTo>
                    <a:pt x="4" y="4"/>
                    <a:pt x="3" y="4"/>
                    <a:pt x="2" y="3"/>
                  </a:cubicBezTo>
                  <a:cubicBezTo>
                    <a:pt x="2" y="3"/>
                    <a:pt x="1" y="3"/>
                    <a:pt x="0" y="3"/>
                  </a:cubicBezTo>
                  <a:cubicBezTo>
                    <a:pt x="0" y="0"/>
                    <a:pt x="0" y="0"/>
                    <a:pt x="0" y="0"/>
                  </a:cubicBezTo>
                  <a:cubicBezTo>
                    <a:pt x="22" y="0"/>
                    <a:pt x="22" y="0"/>
                    <a:pt x="22" y="0"/>
                  </a:cubicBezTo>
                  <a:cubicBezTo>
                    <a:pt x="22" y="3"/>
                    <a:pt x="22" y="3"/>
                    <a:pt x="22" y="3"/>
                  </a:cubicBezTo>
                  <a:cubicBezTo>
                    <a:pt x="20" y="3"/>
                    <a:pt x="18" y="3"/>
                    <a:pt x="17" y="4"/>
                  </a:cubicBezTo>
                  <a:cubicBezTo>
                    <a:pt x="16" y="4"/>
                    <a:pt x="15" y="4"/>
                    <a:pt x="15" y="5"/>
                  </a:cubicBezTo>
                  <a:cubicBezTo>
                    <a:pt x="15" y="5"/>
                    <a:pt x="15" y="5"/>
                    <a:pt x="16" y="6"/>
                  </a:cubicBezTo>
                  <a:cubicBezTo>
                    <a:pt x="16" y="6"/>
                    <a:pt x="16" y="6"/>
                    <a:pt x="16" y="7"/>
                  </a:cubicBezTo>
                  <a:cubicBezTo>
                    <a:pt x="16" y="7"/>
                    <a:pt x="17" y="8"/>
                    <a:pt x="17" y="9"/>
                  </a:cubicBezTo>
                  <a:cubicBezTo>
                    <a:pt x="18" y="10"/>
                    <a:pt x="18" y="11"/>
                    <a:pt x="18" y="11"/>
                  </a:cubicBezTo>
                  <a:cubicBezTo>
                    <a:pt x="20" y="13"/>
                    <a:pt x="21" y="16"/>
                    <a:pt x="22" y="18"/>
                  </a:cubicBezTo>
                  <a:cubicBezTo>
                    <a:pt x="23" y="20"/>
                    <a:pt x="25" y="23"/>
                    <a:pt x="26" y="26"/>
                  </a:cubicBezTo>
                  <a:cubicBezTo>
                    <a:pt x="30" y="20"/>
                    <a:pt x="33" y="15"/>
                    <a:pt x="35" y="12"/>
                  </a:cubicBezTo>
                  <a:cubicBezTo>
                    <a:pt x="37" y="8"/>
                    <a:pt x="38" y="6"/>
                    <a:pt x="38" y="6"/>
                  </a:cubicBezTo>
                  <a:cubicBezTo>
                    <a:pt x="38" y="5"/>
                    <a:pt x="38" y="5"/>
                    <a:pt x="37" y="4"/>
                  </a:cubicBezTo>
                  <a:cubicBezTo>
                    <a:pt x="37" y="4"/>
                    <a:pt x="36" y="4"/>
                    <a:pt x="36" y="4"/>
                  </a:cubicBezTo>
                  <a:cubicBezTo>
                    <a:pt x="35" y="3"/>
                    <a:pt x="34" y="3"/>
                    <a:pt x="34" y="3"/>
                  </a:cubicBezTo>
                  <a:cubicBezTo>
                    <a:pt x="33" y="3"/>
                    <a:pt x="32" y="3"/>
                    <a:pt x="31" y="3"/>
                  </a:cubicBezTo>
                  <a:cubicBezTo>
                    <a:pt x="31" y="0"/>
                    <a:pt x="31" y="0"/>
                    <a:pt x="31" y="0"/>
                  </a:cubicBezTo>
                  <a:cubicBezTo>
                    <a:pt x="49" y="0"/>
                    <a:pt x="49" y="0"/>
                    <a:pt x="49" y="0"/>
                  </a:cubicBezTo>
                  <a:lnTo>
                    <a:pt x="49" y="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userDrawn="1"/>
          </p:nvSpPr>
          <p:spPr bwMode="auto">
            <a:xfrm>
              <a:off x="2306589" y="714797"/>
              <a:ext cx="327025" cy="461963"/>
            </a:xfrm>
            <a:custGeom>
              <a:avLst/>
              <a:gdLst>
                <a:gd name="T0" fmla="*/ 67 w 87"/>
                <a:gd name="T1" fmla="*/ 93 h 122"/>
                <a:gd name="T2" fmla="*/ 63 w 87"/>
                <a:gd name="T3" fmla="*/ 93 h 122"/>
                <a:gd name="T4" fmla="*/ 50 w 87"/>
                <a:gd name="T5" fmla="*/ 98 h 122"/>
                <a:gd name="T6" fmla="*/ 33 w 87"/>
                <a:gd name="T7" fmla="*/ 98 h 122"/>
                <a:gd name="T8" fmla="*/ 33 w 87"/>
                <a:gd name="T9" fmla="*/ 97 h 122"/>
                <a:gd name="T10" fmla="*/ 44 w 87"/>
                <a:gd name="T11" fmla="*/ 86 h 122"/>
                <a:gd name="T12" fmla="*/ 44 w 87"/>
                <a:gd name="T13" fmla="*/ 73 h 122"/>
                <a:gd name="T14" fmla="*/ 59 w 87"/>
                <a:gd name="T15" fmla="*/ 68 h 122"/>
                <a:gd name="T16" fmla="*/ 71 w 87"/>
                <a:gd name="T17" fmla="*/ 63 h 122"/>
                <a:gd name="T18" fmla="*/ 80 w 87"/>
                <a:gd name="T19" fmla="*/ 51 h 122"/>
                <a:gd name="T20" fmla="*/ 81 w 87"/>
                <a:gd name="T21" fmla="*/ 44 h 122"/>
                <a:gd name="T22" fmla="*/ 81 w 87"/>
                <a:gd name="T23" fmla="*/ 41 h 122"/>
                <a:gd name="T24" fmla="*/ 68 w 87"/>
                <a:gd name="T25" fmla="*/ 36 h 122"/>
                <a:gd name="T26" fmla="*/ 64 w 87"/>
                <a:gd name="T27" fmla="*/ 31 h 122"/>
                <a:gd name="T28" fmla="*/ 63 w 87"/>
                <a:gd name="T29" fmla="*/ 28 h 122"/>
                <a:gd name="T30" fmla="*/ 62 w 87"/>
                <a:gd name="T31" fmla="*/ 27 h 122"/>
                <a:gd name="T32" fmla="*/ 58 w 87"/>
                <a:gd name="T33" fmla="*/ 28 h 122"/>
                <a:gd name="T34" fmla="*/ 57 w 87"/>
                <a:gd name="T35" fmla="*/ 29 h 122"/>
                <a:gd name="T36" fmla="*/ 57 w 87"/>
                <a:gd name="T37" fmla="*/ 30 h 122"/>
                <a:gd name="T38" fmla="*/ 57 w 87"/>
                <a:gd name="T39" fmla="*/ 41 h 122"/>
                <a:gd name="T40" fmla="*/ 49 w 87"/>
                <a:gd name="T41" fmla="*/ 46 h 122"/>
                <a:gd name="T42" fmla="*/ 44 w 87"/>
                <a:gd name="T43" fmla="*/ 52 h 122"/>
                <a:gd name="T44" fmla="*/ 39 w 87"/>
                <a:gd name="T45" fmla="*/ 50 h 122"/>
                <a:gd name="T46" fmla="*/ 22 w 87"/>
                <a:gd name="T47" fmla="*/ 8 h 122"/>
                <a:gd name="T48" fmla="*/ 13 w 87"/>
                <a:gd name="T49" fmla="*/ 0 h 122"/>
                <a:gd name="T50" fmla="*/ 9 w 87"/>
                <a:gd name="T51" fmla="*/ 11 h 122"/>
                <a:gd name="T52" fmla="*/ 9 w 87"/>
                <a:gd name="T53" fmla="*/ 13 h 122"/>
                <a:gd name="T54" fmla="*/ 3 w 87"/>
                <a:gd name="T55" fmla="*/ 38 h 122"/>
                <a:gd name="T56" fmla="*/ 0 w 87"/>
                <a:gd name="T57" fmla="*/ 53 h 122"/>
                <a:gd name="T58" fmla="*/ 7 w 87"/>
                <a:gd name="T59" fmla="*/ 81 h 122"/>
                <a:gd name="T60" fmla="*/ 8 w 87"/>
                <a:gd name="T61" fmla="*/ 91 h 122"/>
                <a:gd name="T62" fmla="*/ 21 w 87"/>
                <a:gd name="T63" fmla="*/ 117 h 122"/>
                <a:gd name="T64" fmla="*/ 41 w 87"/>
                <a:gd name="T65" fmla="*/ 119 h 122"/>
                <a:gd name="T66" fmla="*/ 46 w 87"/>
                <a:gd name="T67" fmla="*/ 115 h 122"/>
                <a:gd name="T68" fmla="*/ 53 w 87"/>
                <a:gd name="T69" fmla="*/ 115 h 122"/>
                <a:gd name="T70" fmla="*/ 72 w 87"/>
                <a:gd name="T71" fmla="*/ 110 h 122"/>
                <a:gd name="T72" fmla="*/ 82 w 87"/>
                <a:gd name="T73" fmla="*/ 104 h 122"/>
                <a:gd name="T74" fmla="*/ 87 w 87"/>
                <a:gd name="T75" fmla="*/ 94 h 122"/>
                <a:gd name="T76" fmla="*/ 86 w 87"/>
                <a:gd name="T77" fmla="*/ 88 h 122"/>
                <a:gd name="T78" fmla="*/ 67 w 87"/>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7" h="122">
                  <a:moveTo>
                    <a:pt x="67" y="93"/>
                  </a:moveTo>
                  <a:cubicBezTo>
                    <a:pt x="66" y="93"/>
                    <a:pt x="64" y="93"/>
                    <a:pt x="63" y="93"/>
                  </a:cubicBezTo>
                  <a:cubicBezTo>
                    <a:pt x="59" y="95"/>
                    <a:pt x="54" y="96"/>
                    <a:pt x="50" y="98"/>
                  </a:cubicBezTo>
                  <a:cubicBezTo>
                    <a:pt x="45" y="99"/>
                    <a:pt x="38" y="102"/>
                    <a:pt x="33" y="98"/>
                  </a:cubicBezTo>
                  <a:cubicBezTo>
                    <a:pt x="33" y="98"/>
                    <a:pt x="33" y="98"/>
                    <a:pt x="33" y="97"/>
                  </a:cubicBezTo>
                  <a:cubicBezTo>
                    <a:pt x="37" y="93"/>
                    <a:pt x="37" y="90"/>
                    <a:pt x="44" y="86"/>
                  </a:cubicBezTo>
                  <a:cubicBezTo>
                    <a:pt x="44" y="82"/>
                    <a:pt x="46" y="76"/>
                    <a:pt x="44" y="73"/>
                  </a:cubicBezTo>
                  <a:cubicBezTo>
                    <a:pt x="44" y="66"/>
                    <a:pt x="53" y="69"/>
                    <a:pt x="59" y="68"/>
                  </a:cubicBezTo>
                  <a:cubicBezTo>
                    <a:pt x="63" y="67"/>
                    <a:pt x="68" y="65"/>
                    <a:pt x="71" y="63"/>
                  </a:cubicBezTo>
                  <a:cubicBezTo>
                    <a:pt x="75" y="61"/>
                    <a:pt x="78" y="56"/>
                    <a:pt x="80" y="51"/>
                  </a:cubicBezTo>
                  <a:cubicBezTo>
                    <a:pt x="81" y="50"/>
                    <a:pt x="80" y="46"/>
                    <a:pt x="81" y="44"/>
                  </a:cubicBezTo>
                  <a:cubicBezTo>
                    <a:pt x="81" y="43"/>
                    <a:pt x="81" y="42"/>
                    <a:pt x="81" y="41"/>
                  </a:cubicBezTo>
                  <a:cubicBezTo>
                    <a:pt x="81" y="40"/>
                    <a:pt x="70" y="37"/>
                    <a:pt x="68" y="36"/>
                  </a:cubicBezTo>
                  <a:cubicBezTo>
                    <a:pt x="67" y="35"/>
                    <a:pt x="64" y="33"/>
                    <a:pt x="64" y="31"/>
                  </a:cubicBezTo>
                  <a:cubicBezTo>
                    <a:pt x="63" y="30"/>
                    <a:pt x="64" y="29"/>
                    <a:pt x="63" y="28"/>
                  </a:cubicBezTo>
                  <a:cubicBezTo>
                    <a:pt x="63" y="27"/>
                    <a:pt x="62" y="27"/>
                    <a:pt x="62" y="27"/>
                  </a:cubicBezTo>
                  <a:cubicBezTo>
                    <a:pt x="59" y="27"/>
                    <a:pt x="59" y="27"/>
                    <a:pt x="58" y="28"/>
                  </a:cubicBezTo>
                  <a:cubicBezTo>
                    <a:pt x="58" y="29"/>
                    <a:pt x="57" y="29"/>
                    <a:pt x="57" y="29"/>
                  </a:cubicBezTo>
                  <a:cubicBezTo>
                    <a:pt x="57" y="30"/>
                    <a:pt x="57" y="30"/>
                    <a:pt x="57" y="30"/>
                  </a:cubicBezTo>
                  <a:cubicBezTo>
                    <a:pt x="57" y="34"/>
                    <a:pt x="57" y="37"/>
                    <a:pt x="57" y="41"/>
                  </a:cubicBezTo>
                  <a:cubicBezTo>
                    <a:pt x="56" y="43"/>
                    <a:pt x="51" y="45"/>
                    <a:pt x="49" y="46"/>
                  </a:cubicBezTo>
                  <a:cubicBezTo>
                    <a:pt x="47" y="48"/>
                    <a:pt x="45" y="50"/>
                    <a:pt x="44" y="52"/>
                  </a:cubicBezTo>
                  <a:cubicBezTo>
                    <a:pt x="41" y="52"/>
                    <a:pt x="41" y="51"/>
                    <a:pt x="39" y="50"/>
                  </a:cubicBezTo>
                  <a:cubicBezTo>
                    <a:pt x="36" y="32"/>
                    <a:pt x="34" y="17"/>
                    <a:pt x="22" y="8"/>
                  </a:cubicBezTo>
                  <a:cubicBezTo>
                    <a:pt x="19" y="6"/>
                    <a:pt x="17" y="2"/>
                    <a:pt x="13" y="0"/>
                  </a:cubicBezTo>
                  <a:cubicBezTo>
                    <a:pt x="12" y="4"/>
                    <a:pt x="10" y="7"/>
                    <a:pt x="9" y="11"/>
                  </a:cubicBezTo>
                  <a:cubicBezTo>
                    <a:pt x="9" y="12"/>
                    <a:pt x="9" y="13"/>
                    <a:pt x="9" y="13"/>
                  </a:cubicBezTo>
                  <a:cubicBezTo>
                    <a:pt x="7" y="21"/>
                    <a:pt x="5" y="30"/>
                    <a:pt x="3" y="38"/>
                  </a:cubicBezTo>
                  <a:cubicBezTo>
                    <a:pt x="3" y="40"/>
                    <a:pt x="0" y="51"/>
                    <a:pt x="0" y="53"/>
                  </a:cubicBezTo>
                  <a:cubicBezTo>
                    <a:pt x="2" y="62"/>
                    <a:pt x="5" y="73"/>
                    <a:pt x="7" y="81"/>
                  </a:cubicBezTo>
                  <a:cubicBezTo>
                    <a:pt x="8" y="85"/>
                    <a:pt x="7" y="88"/>
                    <a:pt x="8" y="91"/>
                  </a:cubicBezTo>
                  <a:cubicBezTo>
                    <a:pt x="10" y="98"/>
                    <a:pt x="16" y="114"/>
                    <a:pt x="21" y="117"/>
                  </a:cubicBezTo>
                  <a:cubicBezTo>
                    <a:pt x="26" y="120"/>
                    <a:pt x="34" y="122"/>
                    <a:pt x="41" y="119"/>
                  </a:cubicBezTo>
                  <a:cubicBezTo>
                    <a:pt x="43" y="118"/>
                    <a:pt x="45" y="115"/>
                    <a:pt x="46" y="115"/>
                  </a:cubicBezTo>
                  <a:cubicBezTo>
                    <a:pt x="49" y="115"/>
                    <a:pt x="51" y="115"/>
                    <a:pt x="53" y="115"/>
                  </a:cubicBezTo>
                  <a:cubicBezTo>
                    <a:pt x="59" y="113"/>
                    <a:pt x="66" y="111"/>
                    <a:pt x="72" y="110"/>
                  </a:cubicBezTo>
                  <a:cubicBezTo>
                    <a:pt x="74" y="109"/>
                    <a:pt x="80" y="106"/>
                    <a:pt x="82" y="104"/>
                  </a:cubicBezTo>
                  <a:cubicBezTo>
                    <a:pt x="84" y="102"/>
                    <a:pt x="84" y="97"/>
                    <a:pt x="87" y="94"/>
                  </a:cubicBezTo>
                  <a:cubicBezTo>
                    <a:pt x="87" y="91"/>
                    <a:pt x="87" y="90"/>
                    <a:pt x="86" y="88"/>
                  </a:cubicBezTo>
                  <a:cubicBezTo>
                    <a:pt x="78" y="88"/>
                    <a:pt x="73" y="91"/>
                    <a:pt x="6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noEditPoints="1"/>
            </p:cNvSpPr>
            <p:nvPr userDrawn="1"/>
          </p:nvSpPr>
          <p:spPr bwMode="auto">
            <a:xfrm>
              <a:off x="1919239" y="627485"/>
              <a:ext cx="282575" cy="644525"/>
            </a:xfrm>
            <a:custGeom>
              <a:avLst/>
              <a:gdLst>
                <a:gd name="T0" fmla="*/ 74 w 75"/>
                <a:gd name="T1" fmla="*/ 59 h 170"/>
                <a:gd name="T2" fmla="*/ 73 w 75"/>
                <a:gd name="T3" fmla="*/ 42 h 170"/>
                <a:gd name="T4" fmla="*/ 72 w 75"/>
                <a:gd name="T5" fmla="*/ 30 h 170"/>
                <a:gd name="T6" fmla="*/ 42 w 75"/>
                <a:gd name="T7" fmla="*/ 7 h 170"/>
                <a:gd name="T8" fmla="*/ 33 w 75"/>
                <a:gd name="T9" fmla="*/ 1 h 170"/>
                <a:gd name="T10" fmla="*/ 30 w 75"/>
                <a:gd name="T11" fmla="*/ 4 h 170"/>
                <a:gd name="T12" fmla="*/ 37 w 75"/>
                <a:gd name="T13" fmla="*/ 16 h 170"/>
                <a:gd name="T14" fmla="*/ 42 w 75"/>
                <a:gd name="T15" fmla="*/ 23 h 170"/>
                <a:gd name="T16" fmla="*/ 51 w 75"/>
                <a:gd name="T17" fmla="*/ 35 h 170"/>
                <a:gd name="T18" fmla="*/ 52 w 75"/>
                <a:gd name="T19" fmla="*/ 71 h 170"/>
                <a:gd name="T20" fmla="*/ 52 w 75"/>
                <a:gd name="T21" fmla="*/ 80 h 170"/>
                <a:gd name="T22" fmla="*/ 51 w 75"/>
                <a:gd name="T23" fmla="*/ 90 h 170"/>
                <a:gd name="T24" fmla="*/ 44 w 75"/>
                <a:gd name="T25" fmla="*/ 86 h 170"/>
                <a:gd name="T26" fmla="*/ 39 w 75"/>
                <a:gd name="T27" fmla="*/ 85 h 170"/>
                <a:gd name="T28" fmla="*/ 33 w 75"/>
                <a:gd name="T29" fmla="*/ 81 h 170"/>
                <a:gd name="T30" fmla="*/ 26 w 75"/>
                <a:gd name="T31" fmla="*/ 80 h 170"/>
                <a:gd name="T32" fmla="*/ 17 w 75"/>
                <a:gd name="T33" fmla="*/ 77 h 170"/>
                <a:gd name="T34" fmla="*/ 14 w 75"/>
                <a:gd name="T35" fmla="*/ 79 h 170"/>
                <a:gd name="T36" fmla="*/ 19 w 75"/>
                <a:gd name="T37" fmla="*/ 88 h 170"/>
                <a:gd name="T38" fmla="*/ 19 w 75"/>
                <a:gd name="T39" fmla="*/ 91 h 170"/>
                <a:gd name="T40" fmla="*/ 21 w 75"/>
                <a:gd name="T41" fmla="*/ 101 h 170"/>
                <a:gd name="T42" fmla="*/ 18 w 75"/>
                <a:gd name="T43" fmla="*/ 112 h 170"/>
                <a:gd name="T44" fmla="*/ 2 w 75"/>
                <a:gd name="T45" fmla="*/ 143 h 170"/>
                <a:gd name="T46" fmla="*/ 1 w 75"/>
                <a:gd name="T47" fmla="*/ 144 h 170"/>
                <a:gd name="T48" fmla="*/ 1 w 75"/>
                <a:gd name="T49" fmla="*/ 146 h 170"/>
                <a:gd name="T50" fmla="*/ 6 w 75"/>
                <a:gd name="T51" fmla="*/ 169 h 170"/>
                <a:gd name="T52" fmla="*/ 7 w 75"/>
                <a:gd name="T53" fmla="*/ 170 h 170"/>
                <a:gd name="T54" fmla="*/ 15 w 75"/>
                <a:gd name="T55" fmla="*/ 170 h 170"/>
                <a:gd name="T56" fmla="*/ 24 w 75"/>
                <a:gd name="T57" fmla="*/ 161 h 170"/>
                <a:gd name="T58" fmla="*/ 36 w 75"/>
                <a:gd name="T59" fmla="*/ 153 h 170"/>
                <a:gd name="T60" fmla="*/ 38 w 75"/>
                <a:gd name="T61" fmla="*/ 151 h 170"/>
                <a:gd name="T62" fmla="*/ 50 w 75"/>
                <a:gd name="T63" fmla="*/ 141 h 170"/>
                <a:gd name="T64" fmla="*/ 51 w 75"/>
                <a:gd name="T65" fmla="*/ 141 h 170"/>
                <a:gd name="T66" fmla="*/ 51 w 75"/>
                <a:gd name="T67" fmla="*/ 147 h 170"/>
                <a:gd name="T68" fmla="*/ 53 w 75"/>
                <a:gd name="T69" fmla="*/ 165 h 170"/>
                <a:gd name="T70" fmla="*/ 58 w 75"/>
                <a:gd name="T71" fmla="*/ 164 h 170"/>
                <a:gd name="T72" fmla="*/ 65 w 75"/>
                <a:gd name="T73" fmla="*/ 154 h 170"/>
                <a:gd name="T74" fmla="*/ 72 w 75"/>
                <a:gd name="T75" fmla="*/ 124 h 170"/>
                <a:gd name="T76" fmla="*/ 72 w 75"/>
                <a:gd name="T77" fmla="*/ 113 h 170"/>
                <a:gd name="T78" fmla="*/ 74 w 75"/>
                <a:gd name="T79" fmla="*/ 80 h 170"/>
                <a:gd name="T80" fmla="*/ 75 w 75"/>
                <a:gd name="T81" fmla="*/ 66 h 170"/>
                <a:gd name="T82" fmla="*/ 74 w 75"/>
                <a:gd name="T83" fmla="*/ 59 h 170"/>
                <a:gd name="T84" fmla="*/ 51 w 75"/>
                <a:gd name="T85" fmla="*/ 122 h 170"/>
                <a:gd name="T86" fmla="*/ 51 w 75"/>
                <a:gd name="T87" fmla="*/ 128 h 170"/>
                <a:gd name="T88" fmla="*/ 44 w 75"/>
                <a:gd name="T89" fmla="*/ 132 h 170"/>
                <a:gd name="T90" fmla="*/ 40 w 75"/>
                <a:gd name="T91" fmla="*/ 136 h 170"/>
                <a:gd name="T92" fmla="*/ 31 w 75"/>
                <a:gd name="T93" fmla="*/ 139 h 170"/>
                <a:gd name="T94" fmla="*/ 24 w 75"/>
                <a:gd name="T95" fmla="*/ 144 h 170"/>
                <a:gd name="T96" fmla="*/ 13 w 75"/>
                <a:gd name="T97" fmla="*/ 146 h 170"/>
                <a:gd name="T98" fmla="*/ 12 w 75"/>
                <a:gd name="T99" fmla="*/ 145 h 170"/>
                <a:gd name="T100" fmla="*/ 17 w 75"/>
                <a:gd name="T101" fmla="*/ 135 h 170"/>
                <a:gd name="T102" fmla="*/ 30 w 75"/>
                <a:gd name="T103" fmla="*/ 118 h 170"/>
                <a:gd name="T104" fmla="*/ 31 w 75"/>
                <a:gd name="T105" fmla="*/ 115 h 170"/>
                <a:gd name="T106" fmla="*/ 36 w 75"/>
                <a:gd name="T107" fmla="*/ 108 h 170"/>
                <a:gd name="T108" fmla="*/ 49 w 75"/>
                <a:gd name="T109" fmla="*/ 99 h 170"/>
                <a:gd name="T110" fmla="*/ 51 w 75"/>
                <a:gd name="T111" fmla="*/ 99 h 170"/>
                <a:gd name="T112" fmla="*/ 51 w 75"/>
                <a:gd name="T113" fmla="*/ 114 h 170"/>
                <a:gd name="T114" fmla="*/ 51 w 75"/>
                <a:gd name="T115"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 h="170">
                  <a:moveTo>
                    <a:pt x="74" y="59"/>
                  </a:moveTo>
                  <a:cubicBezTo>
                    <a:pt x="74" y="53"/>
                    <a:pt x="74" y="46"/>
                    <a:pt x="73" y="42"/>
                  </a:cubicBezTo>
                  <a:cubicBezTo>
                    <a:pt x="72" y="38"/>
                    <a:pt x="74" y="33"/>
                    <a:pt x="72" y="30"/>
                  </a:cubicBezTo>
                  <a:cubicBezTo>
                    <a:pt x="68" y="20"/>
                    <a:pt x="51" y="12"/>
                    <a:pt x="42" y="7"/>
                  </a:cubicBezTo>
                  <a:cubicBezTo>
                    <a:pt x="38" y="5"/>
                    <a:pt x="38" y="2"/>
                    <a:pt x="33" y="1"/>
                  </a:cubicBezTo>
                  <a:cubicBezTo>
                    <a:pt x="32" y="0"/>
                    <a:pt x="30" y="3"/>
                    <a:pt x="30" y="4"/>
                  </a:cubicBezTo>
                  <a:cubicBezTo>
                    <a:pt x="29" y="10"/>
                    <a:pt x="34" y="12"/>
                    <a:pt x="37" y="16"/>
                  </a:cubicBezTo>
                  <a:cubicBezTo>
                    <a:pt x="39" y="18"/>
                    <a:pt x="40" y="21"/>
                    <a:pt x="42" y="23"/>
                  </a:cubicBezTo>
                  <a:cubicBezTo>
                    <a:pt x="45" y="27"/>
                    <a:pt x="49" y="30"/>
                    <a:pt x="51" y="35"/>
                  </a:cubicBezTo>
                  <a:cubicBezTo>
                    <a:pt x="54" y="43"/>
                    <a:pt x="54" y="63"/>
                    <a:pt x="52" y="71"/>
                  </a:cubicBezTo>
                  <a:cubicBezTo>
                    <a:pt x="52" y="74"/>
                    <a:pt x="52" y="77"/>
                    <a:pt x="52" y="80"/>
                  </a:cubicBezTo>
                  <a:cubicBezTo>
                    <a:pt x="52" y="84"/>
                    <a:pt x="51" y="87"/>
                    <a:pt x="51" y="90"/>
                  </a:cubicBezTo>
                  <a:cubicBezTo>
                    <a:pt x="49" y="89"/>
                    <a:pt x="47" y="87"/>
                    <a:pt x="44" y="86"/>
                  </a:cubicBezTo>
                  <a:cubicBezTo>
                    <a:pt x="43" y="86"/>
                    <a:pt x="41" y="85"/>
                    <a:pt x="39" y="85"/>
                  </a:cubicBezTo>
                  <a:cubicBezTo>
                    <a:pt x="37" y="84"/>
                    <a:pt x="36" y="82"/>
                    <a:pt x="33" y="81"/>
                  </a:cubicBezTo>
                  <a:cubicBezTo>
                    <a:pt x="31" y="80"/>
                    <a:pt x="28" y="81"/>
                    <a:pt x="26" y="80"/>
                  </a:cubicBezTo>
                  <a:cubicBezTo>
                    <a:pt x="23" y="79"/>
                    <a:pt x="22" y="77"/>
                    <a:pt x="17" y="77"/>
                  </a:cubicBezTo>
                  <a:cubicBezTo>
                    <a:pt x="16" y="77"/>
                    <a:pt x="14" y="78"/>
                    <a:pt x="14" y="79"/>
                  </a:cubicBezTo>
                  <a:cubicBezTo>
                    <a:pt x="15" y="83"/>
                    <a:pt x="18" y="84"/>
                    <a:pt x="19" y="88"/>
                  </a:cubicBezTo>
                  <a:cubicBezTo>
                    <a:pt x="19" y="89"/>
                    <a:pt x="19" y="90"/>
                    <a:pt x="19" y="91"/>
                  </a:cubicBezTo>
                  <a:cubicBezTo>
                    <a:pt x="20" y="94"/>
                    <a:pt x="21" y="98"/>
                    <a:pt x="21" y="101"/>
                  </a:cubicBezTo>
                  <a:cubicBezTo>
                    <a:pt x="22" y="106"/>
                    <a:pt x="19" y="109"/>
                    <a:pt x="18" y="112"/>
                  </a:cubicBezTo>
                  <a:cubicBezTo>
                    <a:pt x="14" y="124"/>
                    <a:pt x="12" y="137"/>
                    <a:pt x="2" y="143"/>
                  </a:cubicBezTo>
                  <a:cubicBezTo>
                    <a:pt x="2" y="144"/>
                    <a:pt x="2" y="144"/>
                    <a:pt x="1" y="144"/>
                  </a:cubicBezTo>
                  <a:cubicBezTo>
                    <a:pt x="1" y="145"/>
                    <a:pt x="1" y="146"/>
                    <a:pt x="1" y="146"/>
                  </a:cubicBezTo>
                  <a:cubicBezTo>
                    <a:pt x="1" y="153"/>
                    <a:pt x="0" y="167"/>
                    <a:pt x="6" y="169"/>
                  </a:cubicBezTo>
                  <a:cubicBezTo>
                    <a:pt x="7" y="170"/>
                    <a:pt x="7" y="170"/>
                    <a:pt x="7" y="170"/>
                  </a:cubicBezTo>
                  <a:cubicBezTo>
                    <a:pt x="8" y="170"/>
                    <a:pt x="14" y="170"/>
                    <a:pt x="15" y="170"/>
                  </a:cubicBezTo>
                  <a:cubicBezTo>
                    <a:pt x="17" y="169"/>
                    <a:pt x="21" y="162"/>
                    <a:pt x="24" y="161"/>
                  </a:cubicBezTo>
                  <a:cubicBezTo>
                    <a:pt x="28" y="158"/>
                    <a:pt x="32" y="156"/>
                    <a:pt x="36" y="153"/>
                  </a:cubicBezTo>
                  <a:cubicBezTo>
                    <a:pt x="37" y="152"/>
                    <a:pt x="38" y="151"/>
                    <a:pt x="38" y="151"/>
                  </a:cubicBezTo>
                  <a:cubicBezTo>
                    <a:pt x="42" y="148"/>
                    <a:pt x="46" y="144"/>
                    <a:pt x="50" y="141"/>
                  </a:cubicBezTo>
                  <a:cubicBezTo>
                    <a:pt x="50" y="141"/>
                    <a:pt x="51" y="141"/>
                    <a:pt x="51" y="141"/>
                  </a:cubicBezTo>
                  <a:cubicBezTo>
                    <a:pt x="51" y="142"/>
                    <a:pt x="52" y="146"/>
                    <a:pt x="51" y="147"/>
                  </a:cubicBezTo>
                  <a:cubicBezTo>
                    <a:pt x="51" y="155"/>
                    <a:pt x="50" y="160"/>
                    <a:pt x="53" y="165"/>
                  </a:cubicBezTo>
                  <a:cubicBezTo>
                    <a:pt x="55" y="165"/>
                    <a:pt x="57" y="165"/>
                    <a:pt x="58" y="164"/>
                  </a:cubicBezTo>
                  <a:cubicBezTo>
                    <a:pt x="62" y="163"/>
                    <a:pt x="63" y="157"/>
                    <a:pt x="65" y="154"/>
                  </a:cubicBezTo>
                  <a:cubicBezTo>
                    <a:pt x="69" y="145"/>
                    <a:pt x="70" y="134"/>
                    <a:pt x="72" y="124"/>
                  </a:cubicBezTo>
                  <a:cubicBezTo>
                    <a:pt x="72" y="120"/>
                    <a:pt x="72" y="117"/>
                    <a:pt x="72" y="113"/>
                  </a:cubicBezTo>
                  <a:cubicBezTo>
                    <a:pt x="75" y="103"/>
                    <a:pt x="74" y="91"/>
                    <a:pt x="74" y="80"/>
                  </a:cubicBezTo>
                  <a:cubicBezTo>
                    <a:pt x="74" y="75"/>
                    <a:pt x="74" y="71"/>
                    <a:pt x="75" y="66"/>
                  </a:cubicBezTo>
                  <a:cubicBezTo>
                    <a:pt x="74" y="64"/>
                    <a:pt x="74" y="61"/>
                    <a:pt x="74" y="59"/>
                  </a:cubicBezTo>
                  <a:close/>
                  <a:moveTo>
                    <a:pt x="51" y="122"/>
                  </a:moveTo>
                  <a:cubicBezTo>
                    <a:pt x="51" y="124"/>
                    <a:pt x="51" y="126"/>
                    <a:pt x="51" y="128"/>
                  </a:cubicBezTo>
                  <a:cubicBezTo>
                    <a:pt x="50" y="130"/>
                    <a:pt x="46" y="131"/>
                    <a:pt x="44" y="132"/>
                  </a:cubicBezTo>
                  <a:cubicBezTo>
                    <a:pt x="43" y="133"/>
                    <a:pt x="41" y="135"/>
                    <a:pt x="40" y="136"/>
                  </a:cubicBezTo>
                  <a:cubicBezTo>
                    <a:pt x="37" y="137"/>
                    <a:pt x="34" y="137"/>
                    <a:pt x="31" y="139"/>
                  </a:cubicBezTo>
                  <a:cubicBezTo>
                    <a:pt x="29" y="140"/>
                    <a:pt x="26" y="142"/>
                    <a:pt x="24" y="144"/>
                  </a:cubicBezTo>
                  <a:cubicBezTo>
                    <a:pt x="22" y="145"/>
                    <a:pt x="16" y="148"/>
                    <a:pt x="13" y="146"/>
                  </a:cubicBezTo>
                  <a:cubicBezTo>
                    <a:pt x="12" y="146"/>
                    <a:pt x="12" y="145"/>
                    <a:pt x="12" y="145"/>
                  </a:cubicBezTo>
                  <a:cubicBezTo>
                    <a:pt x="12" y="141"/>
                    <a:pt x="15" y="138"/>
                    <a:pt x="17" y="135"/>
                  </a:cubicBezTo>
                  <a:cubicBezTo>
                    <a:pt x="21" y="129"/>
                    <a:pt x="26" y="124"/>
                    <a:pt x="30" y="118"/>
                  </a:cubicBezTo>
                  <a:cubicBezTo>
                    <a:pt x="30" y="117"/>
                    <a:pt x="31" y="116"/>
                    <a:pt x="31" y="115"/>
                  </a:cubicBezTo>
                  <a:cubicBezTo>
                    <a:pt x="32" y="113"/>
                    <a:pt x="35" y="111"/>
                    <a:pt x="36" y="108"/>
                  </a:cubicBezTo>
                  <a:cubicBezTo>
                    <a:pt x="44" y="108"/>
                    <a:pt x="48" y="104"/>
                    <a:pt x="49" y="99"/>
                  </a:cubicBezTo>
                  <a:cubicBezTo>
                    <a:pt x="50" y="99"/>
                    <a:pt x="51" y="99"/>
                    <a:pt x="51" y="99"/>
                  </a:cubicBezTo>
                  <a:cubicBezTo>
                    <a:pt x="51" y="104"/>
                    <a:pt x="52" y="109"/>
                    <a:pt x="51" y="114"/>
                  </a:cubicBezTo>
                  <a:cubicBezTo>
                    <a:pt x="51" y="117"/>
                    <a:pt x="52" y="121"/>
                    <a:pt x="51"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userDrawn="1"/>
          </p:nvSpPr>
          <p:spPr bwMode="auto">
            <a:xfrm>
              <a:off x="4246514" y="684635"/>
              <a:ext cx="158750" cy="219075"/>
            </a:xfrm>
            <a:custGeom>
              <a:avLst/>
              <a:gdLst>
                <a:gd name="T0" fmla="*/ 14 w 42"/>
                <a:gd name="T1" fmla="*/ 25 h 58"/>
                <a:gd name="T2" fmla="*/ 19 w 42"/>
                <a:gd name="T3" fmla="*/ 30 h 58"/>
                <a:gd name="T4" fmla="*/ 28 w 42"/>
                <a:gd name="T5" fmla="*/ 58 h 58"/>
                <a:gd name="T6" fmla="*/ 42 w 42"/>
                <a:gd name="T7" fmla="*/ 47 h 58"/>
                <a:gd name="T8" fmla="*/ 25 w 42"/>
                <a:gd name="T9" fmla="*/ 15 h 58"/>
                <a:gd name="T10" fmla="*/ 13 w 42"/>
                <a:gd name="T11" fmla="*/ 9 h 58"/>
                <a:gd name="T12" fmla="*/ 2 w 42"/>
                <a:gd name="T13" fmla="*/ 0 h 58"/>
                <a:gd name="T14" fmla="*/ 0 w 42"/>
                <a:gd name="T15" fmla="*/ 2 h 58"/>
                <a:gd name="T16" fmla="*/ 0 w 42"/>
                <a:gd name="T17" fmla="*/ 9 h 58"/>
                <a:gd name="T18" fmla="*/ 5 w 42"/>
                <a:gd name="T19" fmla="*/ 13 h 58"/>
                <a:gd name="T20" fmla="*/ 14 w 42"/>
                <a:gd name="T21"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58">
                  <a:moveTo>
                    <a:pt x="14" y="25"/>
                  </a:moveTo>
                  <a:cubicBezTo>
                    <a:pt x="15" y="27"/>
                    <a:pt x="18" y="28"/>
                    <a:pt x="19" y="30"/>
                  </a:cubicBezTo>
                  <a:cubicBezTo>
                    <a:pt x="24" y="37"/>
                    <a:pt x="25" y="50"/>
                    <a:pt x="28" y="58"/>
                  </a:cubicBezTo>
                  <a:cubicBezTo>
                    <a:pt x="35" y="58"/>
                    <a:pt x="39" y="51"/>
                    <a:pt x="42" y="47"/>
                  </a:cubicBezTo>
                  <a:cubicBezTo>
                    <a:pt x="42" y="36"/>
                    <a:pt x="31" y="19"/>
                    <a:pt x="25" y="15"/>
                  </a:cubicBezTo>
                  <a:cubicBezTo>
                    <a:pt x="21" y="12"/>
                    <a:pt x="17" y="11"/>
                    <a:pt x="13" y="9"/>
                  </a:cubicBezTo>
                  <a:cubicBezTo>
                    <a:pt x="9" y="6"/>
                    <a:pt x="7" y="2"/>
                    <a:pt x="2" y="0"/>
                  </a:cubicBezTo>
                  <a:cubicBezTo>
                    <a:pt x="2" y="0"/>
                    <a:pt x="0" y="2"/>
                    <a:pt x="0" y="2"/>
                  </a:cubicBezTo>
                  <a:cubicBezTo>
                    <a:pt x="0" y="5"/>
                    <a:pt x="0" y="7"/>
                    <a:pt x="0" y="9"/>
                  </a:cubicBezTo>
                  <a:cubicBezTo>
                    <a:pt x="2" y="10"/>
                    <a:pt x="3" y="12"/>
                    <a:pt x="5" y="13"/>
                  </a:cubicBezTo>
                  <a:cubicBezTo>
                    <a:pt x="8" y="17"/>
                    <a:pt x="11" y="21"/>
                    <a:pt x="14" y="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noEditPoints="1"/>
            </p:cNvSpPr>
            <p:nvPr userDrawn="1"/>
          </p:nvSpPr>
          <p:spPr bwMode="auto">
            <a:xfrm>
              <a:off x="4276676" y="529060"/>
              <a:ext cx="474663" cy="533400"/>
            </a:xfrm>
            <a:custGeom>
              <a:avLst/>
              <a:gdLst>
                <a:gd name="T0" fmla="*/ 120 w 126"/>
                <a:gd name="T1" fmla="*/ 50 h 141"/>
                <a:gd name="T2" fmla="*/ 114 w 126"/>
                <a:gd name="T3" fmla="*/ 33 h 141"/>
                <a:gd name="T4" fmla="*/ 105 w 126"/>
                <a:gd name="T5" fmla="*/ 32 h 141"/>
                <a:gd name="T6" fmla="*/ 79 w 126"/>
                <a:gd name="T7" fmla="*/ 40 h 141"/>
                <a:gd name="T8" fmla="*/ 86 w 126"/>
                <a:gd name="T9" fmla="*/ 19 h 141"/>
                <a:gd name="T10" fmla="*/ 82 w 126"/>
                <a:gd name="T11" fmla="*/ 1 h 141"/>
                <a:gd name="T12" fmla="*/ 67 w 126"/>
                <a:gd name="T13" fmla="*/ 30 h 141"/>
                <a:gd name="T14" fmla="*/ 46 w 126"/>
                <a:gd name="T15" fmla="*/ 34 h 141"/>
                <a:gd name="T16" fmla="*/ 48 w 126"/>
                <a:gd name="T17" fmla="*/ 44 h 141"/>
                <a:gd name="T18" fmla="*/ 50 w 126"/>
                <a:gd name="T19" fmla="*/ 52 h 141"/>
                <a:gd name="T20" fmla="*/ 60 w 126"/>
                <a:gd name="T21" fmla="*/ 54 h 141"/>
                <a:gd name="T22" fmla="*/ 43 w 126"/>
                <a:gd name="T23" fmla="*/ 66 h 141"/>
                <a:gd name="T24" fmla="*/ 46 w 126"/>
                <a:gd name="T25" fmla="*/ 72 h 141"/>
                <a:gd name="T26" fmla="*/ 37 w 126"/>
                <a:gd name="T27" fmla="*/ 90 h 141"/>
                <a:gd name="T28" fmla="*/ 53 w 126"/>
                <a:gd name="T29" fmla="*/ 79 h 141"/>
                <a:gd name="T30" fmla="*/ 62 w 126"/>
                <a:gd name="T31" fmla="*/ 90 h 141"/>
                <a:gd name="T32" fmla="*/ 79 w 126"/>
                <a:gd name="T33" fmla="*/ 90 h 141"/>
                <a:gd name="T34" fmla="*/ 73 w 126"/>
                <a:gd name="T35" fmla="*/ 94 h 141"/>
                <a:gd name="T36" fmla="*/ 37 w 126"/>
                <a:gd name="T37" fmla="*/ 113 h 141"/>
                <a:gd name="T38" fmla="*/ 0 w 126"/>
                <a:gd name="T39" fmla="*/ 135 h 141"/>
                <a:gd name="T40" fmla="*/ 0 w 126"/>
                <a:gd name="T41" fmla="*/ 139 h 141"/>
                <a:gd name="T42" fmla="*/ 68 w 126"/>
                <a:gd name="T43" fmla="*/ 111 h 141"/>
                <a:gd name="T44" fmla="*/ 85 w 126"/>
                <a:gd name="T45" fmla="*/ 98 h 141"/>
                <a:gd name="T46" fmla="*/ 83 w 126"/>
                <a:gd name="T47" fmla="*/ 104 h 141"/>
                <a:gd name="T48" fmla="*/ 75 w 126"/>
                <a:gd name="T49" fmla="*/ 114 h 141"/>
                <a:gd name="T50" fmla="*/ 61 w 126"/>
                <a:gd name="T51" fmla="*/ 127 h 141"/>
                <a:gd name="T52" fmla="*/ 78 w 126"/>
                <a:gd name="T53" fmla="*/ 124 h 141"/>
                <a:gd name="T54" fmla="*/ 92 w 126"/>
                <a:gd name="T55" fmla="*/ 116 h 141"/>
                <a:gd name="T56" fmla="*/ 100 w 126"/>
                <a:gd name="T57" fmla="*/ 87 h 141"/>
                <a:gd name="T58" fmla="*/ 100 w 126"/>
                <a:gd name="T59" fmla="*/ 78 h 141"/>
                <a:gd name="T60" fmla="*/ 81 w 126"/>
                <a:gd name="T61" fmla="*/ 80 h 141"/>
                <a:gd name="T62" fmla="*/ 75 w 126"/>
                <a:gd name="T63" fmla="*/ 63 h 141"/>
                <a:gd name="T64" fmla="*/ 68 w 126"/>
                <a:gd name="T65" fmla="*/ 74 h 141"/>
                <a:gd name="T66" fmla="*/ 76 w 126"/>
                <a:gd name="T67" fmla="*/ 48 h 141"/>
                <a:gd name="T68" fmla="*/ 86 w 126"/>
                <a:gd name="T69" fmla="*/ 7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41">
                  <a:moveTo>
                    <a:pt x="100" y="78"/>
                  </a:moveTo>
                  <a:cubicBezTo>
                    <a:pt x="106" y="69"/>
                    <a:pt x="115" y="61"/>
                    <a:pt x="120" y="50"/>
                  </a:cubicBezTo>
                  <a:cubicBezTo>
                    <a:pt x="121" y="47"/>
                    <a:pt x="126" y="39"/>
                    <a:pt x="123" y="35"/>
                  </a:cubicBezTo>
                  <a:cubicBezTo>
                    <a:pt x="121" y="33"/>
                    <a:pt x="117" y="34"/>
                    <a:pt x="114" y="33"/>
                  </a:cubicBezTo>
                  <a:cubicBezTo>
                    <a:pt x="113" y="33"/>
                    <a:pt x="112" y="31"/>
                    <a:pt x="111" y="31"/>
                  </a:cubicBezTo>
                  <a:cubicBezTo>
                    <a:pt x="109" y="30"/>
                    <a:pt x="106" y="32"/>
                    <a:pt x="105" y="32"/>
                  </a:cubicBezTo>
                  <a:cubicBezTo>
                    <a:pt x="100" y="34"/>
                    <a:pt x="95" y="35"/>
                    <a:pt x="90" y="37"/>
                  </a:cubicBezTo>
                  <a:cubicBezTo>
                    <a:pt x="88" y="38"/>
                    <a:pt x="81" y="41"/>
                    <a:pt x="79" y="40"/>
                  </a:cubicBezTo>
                  <a:cubicBezTo>
                    <a:pt x="78" y="40"/>
                    <a:pt x="78" y="39"/>
                    <a:pt x="77" y="39"/>
                  </a:cubicBezTo>
                  <a:cubicBezTo>
                    <a:pt x="78" y="31"/>
                    <a:pt x="84" y="26"/>
                    <a:pt x="86" y="19"/>
                  </a:cubicBezTo>
                  <a:cubicBezTo>
                    <a:pt x="87" y="17"/>
                    <a:pt x="90" y="12"/>
                    <a:pt x="88" y="10"/>
                  </a:cubicBezTo>
                  <a:cubicBezTo>
                    <a:pt x="88" y="6"/>
                    <a:pt x="84" y="3"/>
                    <a:pt x="82" y="1"/>
                  </a:cubicBezTo>
                  <a:cubicBezTo>
                    <a:pt x="81" y="0"/>
                    <a:pt x="78" y="1"/>
                    <a:pt x="78" y="3"/>
                  </a:cubicBezTo>
                  <a:cubicBezTo>
                    <a:pt x="78" y="14"/>
                    <a:pt x="73" y="26"/>
                    <a:pt x="67" y="30"/>
                  </a:cubicBezTo>
                  <a:cubicBezTo>
                    <a:pt x="65" y="31"/>
                    <a:pt x="63" y="31"/>
                    <a:pt x="60" y="32"/>
                  </a:cubicBezTo>
                  <a:cubicBezTo>
                    <a:pt x="56" y="33"/>
                    <a:pt x="51" y="38"/>
                    <a:pt x="46" y="34"/>
                  </a:cubicBezTo>
                  <a:cubicBezTo>
                    <a:pt x="44" y="34"/>
                    <a:pt x="43" y="34"/>
                    <a:pt x="42" y="35"/>
                  </a:cubicBezTo>
                  <a:cubicBezTo>
                    <a:pt x="42" y="40"/>
                    <a:pt x="45" y="43"/>
                    <a:pt x="48" y="44"/>
                  </a:cubicBezTo>
                  <a:cubicBezTo>
                    <a:pt x="49" y="45"/>
                    <a:pt x="52" y="45"/>
                    <a:pt x="55" y="44"/>
                  </a:cubicBezTo>
                  <a:cubicBezTo>
                    <a:pt x="54" y="48"/>
                    <a:pt x="52" y="51"/>
                    <a:pt x="50" y="52"/>
                  </a:cubicBezTo>
                  <a:cubicBezTo>
                    <a:pt x="50" y="54"/>
                    <a:pt x="50" y="55"/>
                    <a:pt x="50" y="56"/>
                  </a:cubicBezTo>
                  <a:cubicBezTo>
                    <a:pt x="55" y="57"/>
                    <a:pt x="56" y="54"/>
                    <a:pt x="60" y="54"/>
                  </a:cubicBezTo>
                  <a:cubicBezTo>
                    <a:pt x="59" y="59"/>
                    <a:pt x="55" y="61"/>
                    <a:pt x="53" y="65"/>
                  </a:cubicBezTo>
                  <a:cubicBezTo>
                    <a:pt x="50" y="66"/>
                    <a:pt x="46" y="66"/>
                    <a:pt x="43" y="66"/>
                  </a:cubicBezTo>
                  <a:cubicBezTo>
                    <a:pt x="43" y="66"/>
                    <a:pt x="43" y="67"/>
                    <a:pt x="43" y="67"/>
                  </a:cubicBezTo>
                  <a:cubicBezTo>
                    <a:pt x="43" y="70"/>
                    <a:pt x="44" y="71"/>
                    <a:pt x="46" y="72"/>
                  </a:cubicBezTo>
                  <a:cubicBezTo>
                    <a:pt x="45" y="77"/>
                    <a:pt x="41" y="80"/>
                    <a:pt x="39" y="84"/>
                  </a:cubicBezTo>
                  <a:cubicBezTo>
                    <a:pt x="38" y="85"/>
                    <a:pt x="35" y="87"/>
                    <a:pt x="37" y="90"/>
                  </a:cubicBezTo>
                  <a:cubicBezTo>
                    <a:pt x="37" y="91"/>
                    <a:pt x="38" y="91"/>
                    <a:pt x="39" y="91"/>
                  </a:cubicBezTo>
                  <a:cubicBezTo>
                    <a:pt x="44" y="87"/>
                    <a:pt x="51" y="85"/>
                    <a:pt x="53" y="79"/>
                  </a:cubicBezTo>
                  <a:cubicBezTo>
                    <a:pt x="60" y="79"/>
                    <a:pt x="60" y="81"/>
                    <a:pt x="64" y="83"/>
                  </a:cubicBezTo>
                  <a:cubicBezTo>
                    <a:pt x="64" y="86"/>
                    <a:pt x="63" y="88"/>
                    <a:pt x="62" y="90"/>
                  </a:cubicBezTo>
                  <a:cubicBezTo>
                    <a:pt x="62" y="92"/>
                    <a:pt x="62" y="93"/>
                    <a:pt x="62" y="94"/>
                  </a:cubicBezTo>
                  <a:cubicBezTo>
                    <a:pt x="67" y="94"/>
                    <a:pt x="75" y="87"/>
                    <a:pt x="79" y="90"/>
                  </a:cubicBezTo>
                  <a:cubicBezTo>
                    <a:pt x="79" y="90"/>
                    <a:pt x="79" y="90"/>
                    <a:pt x="79" y="90"/>
                  </a:cubicBezTo>
                  <a:cubicBezTo>
                    <a:pt x="79" y="92"/>
                    <a:pt x="76" y="93"/>
                    <a:pt x="73" y="94"/>
                  </a:cubicBezTo>
                  <a:cubicBezTo>
                    <a:pt x="69" y="97"/>
                    <a:pt x="63" y="99"/>
                    <a:pt x="58" y="101"/>
                  </a:cubicBezTo>
                  <a:cubicBezTo>
                    <a:pt x="51" y="105"/>
                    <a:pt x="43" y="109"/>
                    <a:pt x="37" y="113"/>
                  </a:cubicBezTo>
                  <a:cubicBezTo>
                    <a:pt x="35" y="114"/>
                    <a:pt x="33" y="114"/>
                    <a:pt x="31" y="115"/>
                  </a:cubicBezTo>
                  <a:cubicBezTo>
                    <a:pt x="21" y="121"/>
                    <a:pt x="11" y="129"/>
                    <a:pt x="0" y="135"/>
                  </a:cubicBezTo>
                  <a:cubicBezTo>
                    <a:pt x="0" y="135"/>
                    <a:pt x="0" y="135"/>
                    <a:pt x="0" y="135"/>
                  </a:cubicBezTo>
                  <a:cubicBezTo>
                    <a:pt x="0" y="137"/>
                    <a:pt x="0" y="138"/>
                    <a:pt x="0" y="139"/>
                  </a:cubicBezTo>
                  <a:cubicBezTo>
                    <a:pt x="14" y="141"/>
                    <a:pt x="24" y="135"/>
                    <a:pt x="34" y="132"/>
                  </a:cubicBezTo>
                  <a:cubicBezTo>
                    <a:pt x="46" y="127"/>
                    <a:pt x="58" y="118"/>
                    <a:pt x="68" y="111"/>
                  </a:cubicBezTo>
                  <a:cubicBezTo>
                    <a:pt x="71" y="109"/>
                    <a:pt x="74" y="104"/>
                    <a:pt x="77" y="102"/>
                  </a:cubicBezTo>
                  <a:cubicBezTo>
                    <a:pt x="80" y="100"/>
                    <a:pt x="82" y="100"/>
                    <a:pt x="85" y="98"/>
                  </a:cubicBezTo>
                  <a:cubicBezTo>
                    <a:pt x="85" y="98"/>
                    <a:pt x="86" y="98"/>
                    <a:pt x="87" y="98"/>
                  </a:cubicBezTo>
                  <a:cubicBezTo>
                    <a:pt x="86" y="101"/>
                    <a:pt x="84" y="102"/>
                    <a:pt x="83" y="104"/>
                  </a:cubicBezTo>
                  <a:cubicBezTo>
                    <a:pt x="83" y="105"/>
                    <a:pt x="82" y="106"/>
                    <a:pt x="82" y="107"/>
                  </a:cubicBezTo>
                  <a:cubicBezTo>
                    <a:pt x="79" y="109"/>
                    <a:pt x="77" y="111"/>
                    <a:pt x="75" y="114"/>
                  </a:cubicBezTo>
                  <a:cubicBezTo>
                    <a:pt x="74" y="115"/>
                    <a:pt x="73" y="117"/>
                    <a:pt x="71" y="118"/>
                  </a:cubicBezTo>
                  <a:cubicBezTo>
                    <a:pt x="68" y="121"/>
                    <a:pt x="64" y="124"/>
                    <a:pt x="61" y="127"/>
                  </a:cubicBezTo>
                  <a:cubicBezTo>
                    <a:pt x="61" y="128"/>
                    <a:pt x="61" y="130"/>
                    <a:pt x="62" y="132"/>
                  </a:cubicBezTo>
                  <a:cubicBezTo>
                    <a:pt x="69" y="131"/>
                    <a:pt x="73" y="126"/>
                    <a:pt x="78" y="124"/>
                  </a:cubicBezTo>
                  <a:cubicBezTo>
                    <a:pt x="81" y="123"/>
                    <a:pt x="84" y="122"/>
                    <a:pt x="87" y="121"/>
                  </a:cubicBezTo>
                  <a:cubicBezTo>
                    <a:pt x="89" y="119"/>
                    <a:pt x="90" y="117"/>
                    <a:pt x="92" y="116"/>
                  </a:cubicBezTo>
                  <a:cubicBezTo>
                    <a:pt x="101" y="109"/>
                    <a:pt x="108" y="105"/>
                    <a:pt x="107" y="89"/>
                  </a:cubicBezTo>
                  <a:cubicBezTo>
                    <a:pt x="104" y="88"/>
                    <a:pt x="101" y="88"/>
                    <a:pt x="100" y="87"/>
                  </a:cubicBezTo>
                  <a:cubicBezTo>
                    <a:pt x="97" y="87"/>
                    <a:pt x="93" y="87"/>
                    <a:pt x="90" y="87"/>
                  </a:cubicBezTo>
                  <a:cubicBezTo>
                    <a:pt x="92" y="82"/>
                    <a:pt x="97" y="82"/>
                    <a:pt x="100" y="78"/>
                  </a:cubicBezTo>
                  <a:close/>
                  <a:moveTo>
                    <a:pt x="86" y="72"/>
                  </a:moveTo>
                  <a:cubicBezTo>
                    <a:pt x="84" y="75"/>
                    <a:pt x="83" y="77"/>
                    <a:pt x="81" y="80"/>
                  </a:cubicBezTo>
                  <a:cubicBezTo>
                    <a:pt x="80" y="80"/>
                    <a:pt x="80" y="80"/>
                    <a:pt x="79" y="79"/>
                  </a:cubicBezTo>
                  <a:cubicBezTo>
                    <a:pt x="78" y="73"/>
                    <a:pt x="77" y="68"/>
                    <a:pt x="75" y="63"/>
                  </a:cubicBezTo>
                  <a:cubicBezTo>
                    <a:pt x="74" y="63"/>
                    <a:pt x="73" y="63"/>
                    <a:pt x="72" y="64"/>
                  </a:cubicBezTo>
                  <a:cubicBezTo>
                    <a:pt x="69" y="66"/>
                    <a:pt x="71" y="72"/>
                    <a:pt x="68" y="74"/>
                  </a:cubicBezTo>
                  <a:cubicBezTo>
                    <a:pt x="66" y="76"/>
                    <a:pt x="63" y="71"/>
                    <a:pt x="62" y="70"/>
                  </a:cubicBezTo>
                  <a:cubicBezTo>
                    <a:pt x="63" y="61"/>
                    <a:pt x="72" y="54"/>
                    <a:pt x="76" y="48"/>
                  </a:cubicBezTo>
                  <a:cubicBezTo>
                    <a:pt x="85" y="48"/>
                    <a:pt x="91" y="52"/>
                    <a:pt x="99" y="52"/>
                  </a:cubicBezTo>
                  <a:cubicBezTo>
                    <a:pt x="98" y="63"/>
                    <a:pt x="90" y="66"/>
                    <a:pt x="8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userDrawn="1"/>
          </p:nvSpPr>
          <p:spPr bwMode="auto">
            <a:xfrm>
              <a:off x="4240164" y="867197"/>
              <a:ext cx="71438" cy="120650"/>
            </a:xfrm>
            <a:custGeom>
              <a:avLst/>
              <a:gdLst>
                <a:gd name="T0" fmla="*/ 2 w 19"/>
                <a:gd name="T1" fmla="*/ 24 h 32"/>
                <a:gd name="T2" fmla="*/ 7 w 19"/>
                <a:gd name="T3" fmla="*/ 32 h 32"/>
                <a:gd name="T4" fmla="*/ 12 w 19"/>
                <a:gd name="T5" fmla="*/ 32 h 32"/>
                <a:gd name="T6" fmla="*/ 18 w 19"/>
                <a:gd name="T7" fmla="*/ 19 h 32"/>
                <a:gd name="T8" fmla="*/ 5 w 19"/>
                <a:gd name="T9" fmla="*/ 0 h 32"/>
                <a:gd name="T10" fmla="*/ 1 w 19"/>
                <a:gd name="T11" fmla="*/ 0 h 32"/>
                <a:gd name="T12" fmla="*/ 2 w 19"/>
                <a:gd name="T13" fmla="*/ 15 h 32"/>
                <a:gd name="T14" fmla="*/ 2 w 19"/>
                <a:gd name="T15" fmla="*/ 2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2">
                  <a:moveTo>
                    <a:pt x="2" y="24"/>
                  </a:moveTo>
                  <a:cubicBezTo>
                    <a:pt x="3" y="26"/>
                    <a:pt x="6" y="29"/>
                    <a:pt x="7" y="32"/>
                  </a:cubicBezTo>
                  <a:cubicBezTo>
                    <a:pt x="9" y="32"/>
                    <a:pt x="10" y="32"/>
                    <a:pt x="12" y="32"/>
                  </a:cubicBezTo>
                  <a:cubicBezTo>
                    <a:pt x="15" y="29"/>
                    <a:pt x="17" y="25"/>
                    <a:pt x="18" y="19"/>
                  </a:cubicBezTo>
                  <a:cubicBezTo>
                    <a:pt x="19" y="14"/>
                    <a:pt x="9" y="1"/>
                    <a:pt x="5" y="0"/>
                  </a:cubicBezTo>
                  <a:cubicBezTo>
                    <a:pt x="4" y="0"/>
                    <a:pt x="2" y="0"/>
                    <a:pt x="1" y="0"/>
                  </a:cubicBezTo>
                  <a:cubicBezTo>
                    <a:pt x="0" y="3"/>
                    <a:pt x="2" y="12"/>
                    <a:pt x="2" y="15"/>
                  </a:cubicBezTo>
                  <a:cubicBezTo>
                    <a:pt x="2" y="18"/>
                    <a:pt x="2" y="21"/>
                    <a:pt x="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p:cNvSpPr>
            <p:nvPr userDrawn="1"/>
          </p:nvSpPr>
          <p:spPr bwMode="auto">
            <a:xfrm>
              <a:off x="4210001" y="1051347"/>
              <a:ext cx="398463" cy="265113"/>
            </a:xfrm>
            <a:custGeom>
              <a:avLst/>
              <a:gdLst>
                <a:gd name="T0" fmla="*/ 87 w 106"/>
                <a:gd name="T1" fmla="*/ 0 h 70"/>
                <a:gd name="T2" fmla="*/ 63 w 106"/>
                <a:gd name="T3" fmla="*/ 7 h 70"/>
                <a:gd name="T4" fmla="*/ 38 w 106"/>
                <a:gd name="T5" fmla="*/ 16 h 70"/>
                <a:gd name="T6" fmla="*/ 22 w 106"/>
                <a:gd name="T7" fmla="*/ 24 h 70"/>
                <a:gd name="T8" fmla="*/ 17 w 106"/>
                <a:gd name="T9" fmla="*/ 25 h 70"/>
                <a:gd name="T10" fmla="*/ 10 w 106"/>
                <a:gd name="T11" fmla="*/ 29 h 70"/>
                <a:gd name="T12" fmla="*/ 4 w 106"/>
                <a:gd name="T13" fmla="*/ 30 h 70"/>
                <a:gd name="T14" fmla="*/ 0 w 106"/>
                <a:gd name="T15" fmla="*/ 35 h 70"/>
                <a:gd name="T16" fmla="*/ 6 w 106"/>
                <a:gd name="T17" fmla="*/ 49 h 70"/>
                <a:gd name="T18" fmla="*/ 7 w 106"/>
                <a:gd name="T19" fmla="*/ 52 h 70"/>
                <a:gd name="T20" fmla="*/ 10 w 106"/>
                <a:gd name="T21" fmla="*/ 54 h 70"/>
                <a:gd name="T22" fmla="*/ 20 w 106"/>
                <a:gd name="T23" fmla="*/ 51 h 70"/>
                <a:gd name="T24" fmla="*/ 41 w 106"/>
                <a:gd name="T25" fmla="*/ 37 h 70"/>
                <a:gd name="T26" fmla="*/ 51 w 106"/>
                <a:gd name="T27" fmla="*/ 32 h 70"/>
                <a:gd name="T28" fmla="*/ 59 w 106"/>
                <a:gd name="T29" fmla="*/ 31 h 70"/>
                <a:gd name="T30" fmla="*/ 69 w 106"/>
                <a:gd name="T31" fmla="*/ 28 h 70"/>
                <a:gd name="T32" fmla="*/ 71 w 106"/>
                <a:gd name="T33" fmla="*/ 31 h 70"/>
                <a:gd name="T34" fmla="*/ 70 w 106"/>
                <a:gd name="T35" fmla="*/ 40 h 70"/>
                <a:gd name="T36" fmla="*/ 72 w 106"/>
                <a:gd name="T37" fmla="*/ 47 h 70"/>
                <a:gd name="T38" fmla="*/ 69 w 106"/>
                <a:gd name="T39" fmla="*/ 51 h 70"/>
                <a:gd name="T40" fmla="*/ 54 w 106"/>
                <a:gd name="T41" fmla="*/ 56 h 70"/>
                <a:gd name="T42" fmla="*/ 44 w 106"/>
                <a:gd name="T43" fmla="*/ 56 h 70"/>
                <a:gd name="T44" fmla="*/ 43 w 106"/>
                <a:gd name="T45" fmla="*/ 56 h 70"/>
                <a:gd name="T46" fmla="*/ 44 w 106"/>
                <a:gd name="T47" fmla="*/ 60 h 70"/>
                <a:gd name="T48" fmla="*/ 52 w 106"/>
                <a:gd name="T49" fmla="*/ 63 h 70"/>
                <a:gd name="T50" fmla="*/ 67 w 106"/>
                <a:gd name="T51" fmla="*/ 67 h 70"/>
                <a:gd name="T52" fmla="*/ 71 w 106"/>
                <a:gd name="T53" fmla="*/ 63 h 70"/>
                <a:gd name="T54" fmla="*/ 80 w 106"/>
                <a:gd name="T55" fmla="*/ 62 h 70"/>
                <a:gd name="T56" fmla="*/ 83 w 106"/>
                <a:gd name="T57" fmla="*/ 56 h 70"/>
                <a:gd name="T58" fmla="*/ 86 w 106"/>
                <a:gd name="T59" fmla="*/ 49 h 70"/>
                <a:gd name="T60" fmla="*/ 85 w 106"/>
                <a:gd name="T61" fmla="*/ 42 h 70"/>
                <a:gd name="T62" fmla="*/ 84 w 106"/>
                <a:gd name="T63" fmla="*/ 37 h 70"/>
                <a:gd name="T64" fmla="*/ 80 w 106"/>
                <a:gd name="T65" fmla="*/ 25 h 70"/>
                <a:gd name="T66" fmla="*/ 81 w 106"/>
                <a:gd name="T67" fmla="*/ 23 h 70"/>
                <a:gd name="T68" fmla="*/ 97 w 106"/>
                <a:gd name="T69" fmla="*/ 21 h 70"/>
                <a:gd name="T70" fmla="*/ 104 w 106"/>
                <a:gd name="T71" fmla="*/ 15 h 70"/>
                <a:gd name="T72" fmla="*/ 106 w 106"/>
                <a:gd name="T73" fmla="*/ 9 h 70"/>
                <a:gd name="T74" fmla="*/ 103 w 106"/>
                <a:gd name="T75" fmla="*/ 2 h 70"/>
                <a:gd name="T76" fmla="*/ 87 w 106"/>
                <a:gd name="T7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6" h="70">
                  <a:moveTo>
                    <a:pt x="87" y="0"/>
                  </a:moveTo>
                  <a:cubicBezTo>
                    <a:pt x="83" y="4"/>
                    <a:pt x="69" y="4"/>
                    <a:pt x="63" y="7"/>
                  </a:cubicBezTo>
                  <a:cubicBezTo>
                    <a:pt x="55" y="10"/>
                    <a:pt x="47" y="13"/>
                    <a:pt x="38" y="16"/>
                  </a:cubicBezTo>
                  <a:cubicBezTo>
                    <a:pt x="33" y="19"/>
                    <a:pt x="27" y="22"/>
                    <a:pt x="22" y="24"/>
                  </a:cubicBezTo>
                  <a:cubicBezTo>
                    <a:pt x="20" y="24"/>
                    <a:pt x="19" y="25"/>
                    <a:pt x="17" y="25"/>
                  </a:cubicBezTo>
                  <a:cubicBezTo>
                    <a:pt x="15" y="26"/>
                    <a:pt x="13" y="28"/>
                    <a:pt x="10" y="29"/>
                  </a:cubicBezTo>
                  <a:cubicBezTo>
                    <a:pt x="8" y="30"/>
                    <a:pt x="6" y="30"/>
                    <a:pt x="4" y="30"/>
                  </a:cubicBezTo>
                  <a:cubicBezTo>
                    <a:pt x="2" y="31"/>
                    <a:pt x="1" y="33"/>
                    <a:pt x="0" y="35"/>
                  </a:cubicBezTo>
                  <a:cubicBezTo>
                    <a:pt x="0" y="42"/>
                    <a:pt x="4" y="45"/>
                    <a:pt x="6" y="49"/>
                  </a:cubicBezTo>
                  <a:cubicBezTo>
                    <a:pt x="6" y="50"/>
                    <a:pt x="6" y="51"/>
                    <a:pt x="7" y="52"/>
                  </a:cubicBezTo>
                  <a:cubicBezTo>
                    <a:pt x="7" y="53"/>
                    <a:pt x="9" y="54"/>
                    <a:pt x="10" y="54"/>
                  </a:cubicBezTo>
                  <a:cubicBezTo>
                    <a:pt x="14" y="54"/>
                    <a:pt x="18" y="52"/>
                    <a:pt x="20" y="51"/>
                  </a:cubicBezTo>
                  <a:cubicBezTo>
                    <a:pt x="28" y="47"/>
                    <a:pt x="34" y="41"/>
                    <a:pt x="41" y="37"/>
                  </a:cubicBezTo>
                  <a:cubicBezTo>
                    <a:pt x="44" y="35"/>
                    <a:pt x="48" y="33"/>
                    <a:pt x="51" y="32"/>
                  </a:cubicBezTo>
                  <a:cubicBezTo>
                    <a:pt x="54" y="31"/>
                    <a:pt x="56" y="32"/>
                    <a:pt x="59" y="31"/>
                  </a:cubicBezTo>
                  <a:cubicBezTo>
                    <a:pt x="64" y="29"/>
                    <a:pt x="62" y="26"/>
                    <a:pt x="69" y="28"/>
                  </a:cubicBezTo>
                  <a:cubicBezTo>
                    <a:pt x="70" y="29"/>
                    <a:pt x="71" y="30"/>
                    <a:pt x="71" y="31"/>
                  </a:cubicBezTo>
                  <a:cubicBezTo>
                    <a:pt x="72" y="34"/>
                    <a:pt x="70" y="38"/>
                    <a:pt x="70" y="40"/>
                  </a:cubicBezTo>
                  <a:cubicBezTo>
                    <a:pt x="71" y="43"/>
                    <a:pt x="72" y="43"/>
                    <a:pt x="72" y="47"/>
                  </a:cubicBezTo>
                  <a:cubicBezTo>
                    <a:pt x="71" y="48"/>
                    <a:pt x="70" y="50"/>
                    <a:pt x="69" y="51"/>
                  </a:cubicBezTo>
                  <a:cubicBezTo>
                    <a:pt x="65" y="54"/>
                    <a:pt x="59" y="55"/>
                    <a:pt x="54" y="56"/>
                  </a:cubicBezTo>
                  <a:cubicBezTo>
                    <a:pt x="51" y="57"/>
                    <a:pt x="46" y="55"/>
                    <a:pt x="44" y="56"/>
                  </a:cubicBezTo>
                  <a:cubicBezTo>
                    <a:pt x="43" y="56"/>
                    <a:pt x="43" y="56"/>
                    <a:pt x="43" y="56"/>
                  </a:cubicBezTo>
                  <a:cubicBezTo>
                    <a:pt x="43" y="58"/>
                    <a:pt x="43" y="59"/>
                    <a:pt x="44" y="60"/>
                  </a:cubicBezTo>
                  <a:cubicBezTo>
                    <a:pt x="45" y="64"/>
                    <a:pt x="47" y="62"/>
                    <a:pt x="52" y="63"/>
                  </a:cubicBezTo>
                  <a:cubicBezTo>
                    <a:pt x="56" y="65"/>
                    <a:pt x="60" y="70"/>
                    <a:pt x="67" y="67"/>
                  </a:cubicBezTo>
                  <a:cubicBezTo>
                    <a:pt x="68" y="66"/>
                    <a:pt x="69" y="64"/>
                    <a:pt x="71" y="63"/>
                  </a:cubicBezTo>
                  <a:cubicBezTo>
                    <a:pt x="74" y="62"/>
                    <a:pt x="77" y="64"/>
                    <a:pt x="80" y="62"/>
                  </a:cubicBezTo>
                  <a:cubicBezTo>
                    <a:pt x="82" y="61"/>
                    <a:pt x="82" y="58"/>
                    <a:pt x="83" y="56"/>
                  </a:cubicBezTo>
                  <a:cubicBezTo>
                    <a:pt x="84" y="54"/>
                    <a:pt x="86" y="52"/>
                    <a:pt x="86" y="49"/>
                  </a:cubicBezTo>
                  <a:cubicBezTo>
                    <a:pt x="87" y="46"/>
                    <a:pt x="85" y="44"/>
                    <a:pt x="85" y="42"/>
                  </a:cubicBezTo>
                  <a:cubicBezTo>
                    <a:pt x="84" y="40"/>
                    <a:pt x="84" y="39"/>
                    <a:pt x="84" y="37"/>
                  </a:cubicBezTo>
                  <a:cubicBezTo>
                    <a:pt x="82" y="33"/>
                    <a:pt x="80" y="31"/>
                    <a:pt x="80" y="25"/>
                  </a:cubicBezTo>
                  <a:cubicBezTo>
                    <a:pt x="79" y="24"/>
                    <a:pt x="80" y="23"/>
                    <a:pt x="81" y="23"/>
                  </a:cubicBezTo>
                  <a:cubicBezTo>
                    <a:pt x="86" y="22"/>
                    <a:pt x="91" y="21"/>
                    <a:pt x="97" y="21"/>
                  </a:cubicBezTo>
                  <a:cubicBezTo>
                    <a:pt x="99" y="19"/>
                    <a:pt x="102" y="17"/>
                    <a:pt x="104" y="15"/>
                  </a:cubicBezTo>
                  <a:cubicBezTo>
                    <a:pt x="105" y="13"/>
                    <a:pt x="105" y="10"/>
                    <a:pt x="106" y="9"/>
                  </a:cubicBezTo>
                  <a:cubicBezTo>
                    <a:pt x="106" y="5"/>
                    <a:pt x="104" y="4"/>
                    <a:pt x="103" y="2"/>
                  </a:cubicBezTo>
                  <a:cubicBezTo>
                    <a:pt x="96" y="2"/>
                    <a:pt x="93" y="0"/>
                    <a:pt x="8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userDrawn="1"/>
          </p:nvSpPr>
          <p:spPr bwMode="auto">
            <a:xfrm>
              <a:off x="3400376" y="624310"/>
              <a:ext cx="557213" cy="593725"/>
            </a:xfrm>
            <a:custGeom>
              <a:avLst/>
              <a:gdLst>
                <a:gd name="T0" fmla="*/ 143 w 148"/>
                <a:gd name="T1" fmla="*/ 58 h 157"/>
                <a:gd name="T2" fmla="*/ 146 w 148"/>
                <a:gd name="T3" fmla="*/ 53 h 157"/>
                <a:gd name="T4" fmla="*/ 145 w 148"/>
                <a:gd name="T5" fmla="*/ 47 h 157"/>
                <a:gd name="T6" fmla="*/ 119 w 148"/>
                <a:gd name="T7" fmla="*/ 62 h 157"/>
                <a:gd name="T8" fmla="*/ 106 w 148"/>
                <a:gd name="T9" fmla="*/ 70 h 157"/>
                <a:gd name="T10" fmla="*/ 106 w 148"/>
                <a:gd name="T11" fmla="*/ 70 h 157"/>
                <a:gd name="T12" fmla="*/ 105 w 148"/>
                <a:gd name="T13" fmla="*/ 40 h 157"/>
                <a:gd name="T14" fmla="*/ 105 w 148"/>
                <a:gd name="T15" fmla="*/ 29 h 157"/>
                <a:gd name="T16" fmla="*/ 107 w 148"/>
                <a:gd name="T17" fmla="*/ 26 h 157"/>
                <a:gd name="T18" fmla="*/ 106 w 148"/>
                <a:gd name="T19" fmla="*/ 14 h 157"/>
                <a:gd name="T20" fmla="*/ 96 w 148"/>
                <a:gd name="T21" fmla="*/ 7 h 157"/>
                <a:gd name="T22" fmla="*/ 90 w 148"/>
                <a:gd name="T23" fmla="*/ 2 h 157"/>
                <a:gd name="T24" fmla="*/ 79 w 148"/>
                <a:gd name="T25" fmla="*/ 0 h 157"/>
                <a:gd name="T26" fmla="*/ 75 w 148"/>
                <a:gd name="T27" fmla="*/ 2 h 157"/>
                <a:gd name="T28" fmla="*/ 84 w 148"/>
                <a:gd name="T29" fmla="*/ 33 h 157"/>
                <a:gd name="T30" fmla="*/ 85 w 148"/>
                <a:gd name="T31" fmla="*/ 66 h 157"/>
                <a:gd name="T32" fmla="*/ 82 w 148"/>
                <a:gd name="T33" fmla="*/ 84 h 157"/>
                <a:gd name="T34" fmla="*/ 63 w 148"/>
                <a:gd name="T35" fmla="*/ 93 h 157"/>
                <a:gd name="T36" fmla="*/ 53 w 148"/>
                <a:gd name="T37" fmla="*/ 97 h 157"/>
                <a:gd name="T38" fmla="*/ 42 w 148"/>
                <a:gd name="T39" fmla="*/ 100 h 157"/>
                <a:gd name="T40" fmla="*/ 24 w 148"/>
                <a:gd name="T41" fmla="*/ 110 h 157"/>
                <a:gd name="T42" fmla="*/ 19 w 148"/>
                <a:gd name="T43" fmla="*/ 111 h 157"/>
                <a:gd name="T44" fmla="*/ 12 w 148"/>
                <a:gd name="T45" fmla="*/ 114 h 157"/>
                <a:gd name="T46" fmla="*/ 9 w 148"/>
                <a:gd name="T47" fmla="*/ 114 h 157"/>
                <a:gd name="T48" fmla="*/ 4 w 148"/>
                <a:gd name="T49" fmla="*/ 108 h 157"/>
                <a:gd name="T50" fmla="*/ 2 w 148"/>
                <a:gd name="T51" fmla="*/ 107 h 157"/>
                <a:gd name="T52" fmla="*/ 1 w 148"/>
                <a:gd name="T53" fmla="*/ 109 h 157"/>
                <a:gd name="T54" fmla="*/ 6 w 148"/>
                <a:gd name="T55" fmla="*/ 134 h 157"/>
                <a:gd name="T56" fmla="*/ 36 w 148"/>
                <a:gd name="T57" fmla="*/ 125 h 157"/>
                <a:gd name="T58" fmla="*/ 47 w 148"/>
                <a:gd name="T59" fmla="*/ 119 h 157"/>
                <a:gd name="T60" fmla="*/ 55 w 148"/>
                <a:gd name="T61" fmla="*/ 112 h 157"/>
                <a:gd name="T62" fmla="*/ 59 w 148"/>
                <a:gd name="T63" fmla="*/ 111 h 157"/>
                <a:gd name="T64" fmla="*/ 78 w 148"/>
                <a:gd name="T65" fmla="*/ 105 h 157"/>
                <a:gd name="T66" fmla="*/ 57 w 148"/>
                <a:gd name="T67" fmla="*/ 140 h 157"/>
                <a:gd name="T68" fmla="*/ 52 w 148"/>
                <a:gd name="T69" fmla="*/ 142 h 157"/>
                <a:gd name="T70" fmla="*/ 47 w 148"/>
                <a:gd name="T71" fmla="*/ 145 h 157"/>
                <a:gd name="T72" fmla="*/ 44 w 148"/>
                <a:gd name="T73" fmla="*/ 145 h 157"/>
                <a:gd name="T74" fmla="*/ 37 w 148"/>
                <a:gd name="T75" fmla="*/ 149 h 157"/>
                <a:gd name="T76" fmla="*/ 33 w 148"/>
                <a:gd name="T77" fmla="*/ 156 h 157"/>
                <a:gd name="T78" fmla="*/ 33 w 148"/>
                <a:gd name="T79" fmla="*/ 157 h 157"/>
                <a:gd name="T80" fmla="*/ 83 w 148"/>
                <a:gd name="T81" fmla="*/ 136 h 157"/>
                <a:gd name="T82" fmla="*/ 97 w 148"/>
                <a:gd name="T83" fmla="*/ 123 h 157"/>
                <a:gd name="T84" fmla="*/ 103 w 148"/>
                <a:gd name="T85" fmla="*/ 99 h 157"/>
                <a:gd name="T86" fmla="*/ 105 w 148"/>
                <a:gd name="T87" fmla="*/ 89 h 157"/>
                <a:gd name="T88" fmla="*/ 115 w 148"/>
                <a:gd name="T89" fmla="*/ 82 h 157"/>
                <a:gd name="T90" fmla="*/ 121 w 148"/>
                <a:gd name="T91" fmla="*/ 76 h 157"/>
                <a:gd name="T92" fmla="*/ 135 w 148"/>
                <a:gd name="T93" fmla="*/ 66 h 157"/>
                <a:gd name="T94" fmla="*/ 143 w 148"/>
                <a:gd name="T95" fmla="*/ 5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57">
                  <a:moveTo>
                    <a:pt x="143" y="58"/>
                  </a:moveTo>
                  <a:cubicBezTo>
                    <a:pt x="144" y="56"/>
                    <a:pt x="144" y="54"/>
                    <a:pt x="146" y="53"/>
                  </a:cubicBezTo>
                  <a:cubicBezTo>
                    <a:pt x="148" y="52"/>
                    <a:pt x="146" y="47"/>
                    <a:pt x="145" y="47"/>
                  </a:cubicBezTo>
                  <a:cubicBezTo>
                    <a:pt x="129" y="43"/>
                    <a:pt x="127" y="55"/>
                    <a:pt x="119" y="62"/>
                  </a:cubicBezTo>
                  <a:cubicBezTo>
                    <a:pt x="115" y="65"/>
                    <a:pt x="110" y="67"/>
                    <a:pt x="106" y="70"/>
                  </a:cubicBezTo>
                  <a:cubicBezTo>
                    <a:pt x="106" y="70"/>
                    <a:pt x="106" y="70"/>
                    <a:pt x="106" y="70"/>
                  </a:cubicBezTo>
                  <a:cubicBezTo>
                    <a:pt x="104" y="61"/>
                    <a:pt x="105" y="50"/>
                    <a:pt x="105" y="40"/>
                  </a:cubicBezTo>
                  <a:cubicBezTo>
                    <a:pt x="105" y="36"/>
                    <a:pt x="105" y="32"/>
                    <a:pt x="105" y="29"/>
                  </a:cubicBezTo>
                  <a:cubicBezTo>
                    <a:pt x="105" y="28"/>
                    <a:pt x="107" y="27"/>
                    <a:pt x="107" y="26"/>
                  </a:cubicBezTo>
                  <a:cubicBezTo>
                    <a:pt x="109" y="23"/>
                    <a:pt x="108" y="17"/>
                    <a:pt x="106" y="14"/>
                  </a:cubicBezTo>
                  <a:cubicBezTo>
                    <a:pt x="104" y="10"/>
                    <a:pt x="99" y="9"/>
                    <a:pt x="96" y="7"/>
                  </a:cubicBezTo>
                  <a:cubicBezTo>
                    <a:pt x="94" y="5"/>
                    <a:pt x="92" y="3"/>
                    <a:pt x="90" y="2"/>
                  </a:cubicBezTo>
                  <a:cubicBezTo>
                    <a:pt x="86" y="1"/>
                    <a:pt x="82" y="2"/>
                    <a:pt x="79" y="0"/>
                  </a:cubicBezTo>
                  <a:cubicBezTo>
                    <a:pt x="77" y="0"/>
                    <a:pt x="77" y="1"/>
                    <a:pt x="75" y="2"/>
                  </a:cubicBezTo>
                  <a:cubicBezTo>
                    <a:pt x="72" y="12"/>
                    <a:pt x="81" y="26"/>
                    <a:pt x="84" y="33"/>
                  </a:cubicBezTo>
                  <a:cubicBezTo>
                    <a:pt x="86" y="39"/>
                    <a:pt x="86" y="59"/>
                    <a:pt x="85" y="66"/>
                  </a:cubicBezTo>
                  <a:cubicBezTo>
                    <a:pt x="83" y="72"/>
                    <a:pt x="85" y="80"/>
                    <a:pt x="82" y="84"/>
                  </a:cubicBezTo>
                  <a:cubicBezTo>
                    <a:pt x="81" y="86"/>
                    <a:pt x="66" y="91"/>
                    <a:pt x="63" y="93"/>
                  </a:cubicBezTo>
                  <a:cubicBezTo>
                    <a:pt x="60" y="94"/>
                    <a:pt x="56" y="96"/>
                    <a:pt x="53" y="97"/>
                  </a:cubicBezTo>
                  <a:cubicBezTo>
                    <a:pt x="49" y="98"/>
                    <a:pt x="45" y="98"/>
                    <a:pt x="42" y="100"/>
                  </a:cubicBezTo>
                  <a:cubicBezTo>
                    <a:pt x="37" y="103"/>
                    <a:pt x="30" y="109"/>
                    <a:pt x="24" y="110"/>
                  </a:cubicBezTo>
                  <a:cubicBezTo>
                    <a:pt x="23" y="111"/>
                    <a:pt x="21" y="111"/>
                    <a:pt x="19" y="111"/>
                  </a:cubicBezTo>
                  <a:cubicBezTo>
                    <a:pt x="17" y="112"/>
                    <a:pt x="14" y="113"/>
                    <a:pt x="12" y="114"/>
                  </a:cubicBezTo>
                  <a:cubicBezTo>
                    <a:pt x="11" y="114"/>
                    <a:pt x="9" y="114"/>
                    <a:pt x="9" y="114"/>
                  </a:cubicBezTo>
                  <a:cubicBezTo>
                    <a:pt x="7" y="112"/>
                    <a:pt x="5" y="110"/>
                    <a:pt x="4" y="108"/>
                  </a:cubicBezTo>
                  <a:cubicBezTo>
                    <a:pt x="3" y="107"/>
                    <a:pt x="2" y="107"/>
                    <a:pt x="2" y="107"/>
                  </a:cubicBezTo>
                  <a:cubicBezTo>
                    <a:pt x="2" y="107"/>
                    <a:pt x="1" y="108"/>
                    <a:pt x="1" y="109"/>
                  </a:cubicBezTo>
                  <a:cubicBezTo>
                    <a:pt x="1" y="122"/>
                    <a:pt x="0" y="125"/>
                    <a:pt x="6" y="134"/>
                  </a:cubicBezTo>
                  <a:cubicBezTo>
                    <a:pt x="19" y="137"/>
                    <a:pt x="28" y="131"/>
                    <a:pt x="36" y="125"/>
                  </a:cubicBezTo>
                  <a:cubicBezTo>
                    <a:pt x="40" y="123"/>
                    <a:pt x="43" y="121"/>
                    <a:pt x="47" y="119"/>
                  </a:cubicBezTo>
                  <a:cubicBezTo>
                    <a:pt x="50" y="117"/>
                    <a:pt x="52" y="113"/>
                    <a:pt x="55" y="112"/>
                  </a:cubicBezTo>
                  <a:cubicBezTo>
                    <a:pt x="56" y="111"/>
                    <a:pt x="58" y="111"/>
                    <a:pt x="59" y="111"/>
                  </a:cubicBezTo>
                  <a:cubicBezTo>
                    <a:pt x="65" y="109"/>
                    <a:pt x="70" y="105"/>
                    <a:pt x="78" y="105"/>
                  </a:cubicBezTo>
                  <a:cubicBezTo>
                    <a:pt x="78" y="119"/>
                    <a:pt x="66" y="134"/>
                    <a:pt x="57" y="140"/>
                  </a:cubicBezTo>
                  <a:cubicBezTo>
                    <a:pt x="55" y="141"/>
                    <a:pt x="54" y="142"/>
                    <a:pt x="52" y="142"/>
                  </a:cubicBezTo>
                  <a:cubicBezTo>
                    <a:pt x="51" y="143"/>
                    <a:pt x="49" y="144"/>
                    <a:pt x="47" y="145"/>
                  </a:cubicBezTo>
                  <a:cubicBezTo>
                    <a:pt x="46" y="145"/>
                    <a:pt x="45" y="145"/>
                    <a:pt x="44" y="145"/>
                  </a:cubicBezTo>
                  <a:cubicBezTo>
                    <a:pt x="42" y="146"/>
                    <a:pt x="39" y="148"/>
                    <a:pt x="37" y="149"/>
                  </a:cubicBezTo>
                  <a:cubicBezTo>
                    <a:pt x="34" y="152"/>
                    <a:pt x="34" y="154"/>
                    <a:pt x="33" y="156"/>
                  </a:cubicBezTo>
                  <a:cubicBezTo>
                    <a:pt x="33" y="157"/>
                    <a:pt x="33" y="157"/>
                    <a:pt x="33" y="157"/>
                  </a:cubicBezTo>
                  <a:cubicBezTo>
                    <a:pt x="56" y="157"/>
                    <a:pt x="70" y="147"/>
                    <a:pt x="83" y="136"/>
                  </a:cubicBezTo>
                  <a:cubicBezTo>
                    <a:pt x="88" y="132"/>
                    <a:pt x="94" y="129"/>
                    <a:pt x="97" y="123"/>
                  </a:cubicBezTo>
                  <a:cubicBezTo>
                    <a:pt x="100" y="115"/>
                    <a:pt x="101" y="106"/>
                    <a:pt x="103" y="99"/>
                  </a:cubicBezTo>
                  <a:cubicBezTo>
                    <a:pt x="104" y="96"/>
                    <a:pt x="104" y="93"/>
                    <a:pt x="105" y="89"/>
                  </a:cubicBezTo>
                  <a:cubicBezTo>
                    <a:pt x="106" y="87"/>
                    <a:pt x="112" y="84"/>
                    <a:pt x="115" y="82"/>
                  </a:cubicBezTo>
                  <a:cubicBezTo>
                    <a:pt x="117" y="80"/>
                    <a:pt x="119" y="78"/>
                    <a:pt x="121" y="76"/>
                  </a:cubicBezTo>
                  <a:cubicBezTo>
                    <a:pt x="126" y="72"/>
                    <a:pt x="131" y="69"/>
                    <a:pt x="135" y="66"/>
                  </a:cubicBezTo>
                  <a:cubicBezTo>
                    <a:pt x="138" y="64"/>
                    <a:pt x="142" y="61"/>
                    <a:pt x="143"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userDrawn="1"/>
          </p:nvSpPr>
          <p:spPr bwMode="auto">
            <a:xfrm>
              <a:off x="3886151" y="1062460"/>
              <a:ext cx="120650" cy="152400"/>
            </a:xfrm>
            <a:custGeom>
              <a:avLst/>
              <a:gdLst>
                <a:gd name="T0" fmla="*/ 15 w 32"/>
                <a:gd name="T1" fmla="*/ 8 h 40"/>
                <a:gd name="T2" fmla="*/ 1 w 32"/>
                <a:gd name="T3" fmla="*/ 0 h 40"/>
                <a:gd name="T4" fmla="*/ 0 w 32"/>
                <a:gd name="T5" fmla="*/ 1 h 40"/>
                <a:gd name="T6" fmla="*/ 4 w 32"/>
                <a:gd name="T7" fmla="*/ 20 h 40"/>
                <a:gd name="T8" fmla="*/ 5 w 32"/>
                <a:gd name="T9" fmla="*/ 24 h 40"/>
                <a:gd name="T10" fmla="*/ 7 w 32"/>
                <a:gd name="T11" fmla="*/ 34 h 40"/>
                <a:gd name="T12" fmla="*/ 19 w 32"/>
                <a:gd name="T13" fmla="*/ 38 h 40"/>
                <a:gd name="T14" fmla="*/ 32 w 32"/>
                <a:gd name="T15" fmla="*/ 29 h 40"/>
                <a:gd name="T16" fmla="*/ 15 w 32"/>
                <a:gd name="T1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0">
                  <a:moveTo>
                    <a:pt x="15" y="8"/>
                  </a:moveTo>
                  <a:cubicBezTo>
                    <a:pt x="11" y="5"/>
                    <a:pt x="9" y="0"/>
                    <a:pt x="1" y="0"/>
                  </a:cubicBezTo>
                  <a:cubicBezTo>
                    <a:pt x="1" y="0"/>
                    <a:pt x="0" y="0"/>
                    <a:pt x="0" y="1"/>
                  </a:cubicBezTo>
                  <a:cubicBezTo>
                    <a:pt x="0" y="11"/>
                    <a:pt x="1" y="12"/>
                    <a:pt x="4" y="20"/>
                  </a:cubicBezTo>
                  <a:cubicBezTo>
                    <a:pt x="4" y="21"/>
                    <a:pt x="4" y="22"/>
                    <a:pt x="5" y="24"/>
                  </a:cubicBezTo>
                  <a:cubicBezTo>
                    <a:pt x="6" y="26"/>
                    <a:pt x="10" y="30"/>
                    <a:pt x="7" y="34"/>
                  </a:cubicBezTo>
                  <a:cubicBezTo>
                    <a:pt x="8" y="38"/>
                    <a:pt x="14" y="40"/>
                    <a:pt x="19" y="38"/>
                  </a:cubicBezTo>
                  <a:cubicBezTo>
                    <a:pt x="24" y="37"/>
                    <a:pt x="29" y="33"/>
                    <a:pt x="32" y="29"/>
                  </a:cubicBezTo>
                  <a:cubicBezTo>
                    <a:pt x="32" y="18"/>
                    <a:pt x="22" y="13"/>
                    <a:pt x="15"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52"/>
            <p:cNvSpPr>
              <a:spLocks/>
            </p:cNvSpPr>
            <p:nvPr userDrawn="1"/>
          </p:nvSpPr>
          <p:spPr bwMode="auto">
            <a:xfrm>
              <a:off x="2990801" y="517947"/>
              <a:ext cx="176213" cy="182563"/>
            </a:xfrm>
            <a:custGeom>
              <a:avLst/>
              <a:gdLst>
                <a:gd name="T0" fmla="*/ 6 w 47"/>
                <a:gd name="T1" fmla="*/ 16 h 48"/>
                <a:gd name="T2" fmla="*/ 8 w 47"/>
                <a:gd name="T3" fmla="*/ 18 h 48"/>
                <a:gd name="T4" fmla="*/ 12 w 47"/>
                <a:gd name="T5" fmla="*/ 27 h 48"/>
                <a:gd name="T6" fmla="*/ 10 w 47"/>
                <a:gd name="T7" fmla="*/ 44 h 48"/>
                <a:gd name="T8" fmla="*/ 12 w 47"/>
                <a:gd name="T9" fmla="*/ 48 h 48"/>
                <a:gd name="T10" fmla="*/ 28 w 47"/>
                <a:gd name="T11" fmla="*/ 37 h 48"/>
                <a:gd name="T12" fmla="*/ 46 w 47"/>
                <a:gd name="T13" fmla="*/ 22 h 48"/>
                <a:gd name="T14" fmla="*/ 43 w 47"/>
                <a:gd name="T15" fmla="*/ 18 h 48"/>
                <a:gd name="T16" fmla="*/ 32 w 47"/>
                <a:gd name="T17" fmla="*/ 10 h 48"/>
                <a:gd name="T18" fmla="*/ 26 w 47"/>
                <a:gd name="T19" fmla="*/ 8 h 48"/>
                <a:gd name="T20" fmla="*/ 5 w 47"/>
                <a:gd name="T21" fmla="*/ 0 h 48"/>
                <a:gd name="T22" fmla="*/ 5 w 47"/>
                <a:gd name="T23" fmla="*/ 11 h 48"/>
                <a:gd name="T24" fmla="*/ 6 w 47"/>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48">
                  <a:moveTo>
                    <a:pt x="6" y="16"/>
                  </a:moveTo>
                  <a:cubicBezTo>
                    <a:pt x="7" y="17"/>
                    <a:pt x="7" y="17"/>
                    <a:pt x="8" y="18"/>
                  </a:cubicBezTo>
                  <a:cubicBezTo>
                    <a:pt x="9" y="20"/>
                    <a:pt x="11" y="24"/>
                    <a:pt x="12" y="27"/>
                  </a:cubicBezTo>
                  <a:cubicBezTo>
                    <a:pt x="14" y="32"/>
                    <a:pt x="14" y="41"/>
                    <a:pt x="10" y="44"/>
                  </a:cubicBezTo>
                  <a:cubicBezTo>
                    <a:pt x="10" y="44"/>
                    <a:pt x="10" y="48"/>
                    <a:pt x="12" y="48"/>
                  </a:cubicBezTo>
                  <a:cubicBezTo>
                    <a:pt x="19" y="48"/>
                    <a:pt x="26" y="43"/>
                    <a:pt x="28" y="37"/>
                  </a:cubicBezTo>
                  <a:cubicBezTo>
                    <a:pt x="40" y="38"/>
                    <a:pt x="47" y="34"/>
                    <a:pt x="46" y="22"/>
                  </a:cubicBezTo>
                  <a:cubicBezTo>
                    <a:pt x="45" y="21"/>
                    <a:pt x="45" y="19"/>
                    <a:pt x="43" y="18"/>
                  </a:cubicBezTo>
                  <a:cubicBezTo>
                    <a:pt x="40" y="15"/>
                    <a:pt x="36" y="12"/>
                    <a:pt x="32" y="10"/>
                  </a:cubicBezTo>
                  <a:cubicBezTo>
                    <a:pt x="30" y="9"/>
                    <a:pt x="28" y="9"/>
                    <a:pt x="26" y="8"/>
                  </a:cubicBezTo>
                  <a:cubicBezTo>
                    <a:pt x="20" y="4"/>
                    <a:pt x="15" y="0"/>
                    <a:pt x="5" y="0"/>
                  </a:cubicBezTo>
                  <a:cubicBezTo>
                    <a:pt x="0" y="6"/>
                    <a:pt x="3" y="6"/>
                    <a:pt x="5" y="11"/>
                  </a:cubicBezTo>
                  <a:cubicBezTo>
                    <a:pt x="5" y="13"/>
                    <a:pt x="6" y="15"/>
                    <a:pt x="6"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53"/>
            <p:cNvSpPr>
              <a:spLocks/>
            </p:cNvSpPr>
            <p:nvPr userDrawn="1"/>
          </p:nvSpPr>
          <p:spPr bwMode="auto">
            <a:xfrm>
              <a:off x="2900314" y="722735"/>
              <a:ext cx="304800" cy="161925"/>
            </a:xfrm>
            <a:custGeom>
              <a:avLst/>
              <a:gdLst>
                <a:gd name="T0" fmla="*/ 20 w 81"/>
                <a:gd name="T1" fmla="*/ 42 h 43"/>
                <a:gd name="T2" fmla="*/ 34 w 81"/>
                <a:gd name="T3" fmla="*/ 41 h 43"/>
                <a:gd name="T4" fmla="*/ 55 w 81"/>
                <a:gd name="T5" fmla="*/ 21 h 43"/>
                <a:gd name="T6" fmla="*/ 69 w 81"/>
                <a:gd name="T7" fmla="*/ 11 h 43"/>
                <a:gd name="T8" fmla="*/ 75 w 81"/>
                <a:gd name="T9" fmla="*/ 10 h 43"/>
                <a:gd name="T10" fmla="*/ 81 w 81"/>
                <a:gd name="T11" fmla="*/ 4 h 43"/>
                <a:gd name="T12" fmla="*/ 79 w 81"/>
                <a:gd name="T13" fmla="*/ 0 h 43"/>
                <a:gd name="T14" fmla="*/ 74 w 81"/>
                <a:gd name="T15" fmla="*/ 0 h 43"/>
                <a:gd name="T16" fmla="*/ 65 w 81"/>
                <a:gd name="T17" fmla="*/ 1 h 43"/>
                <a:gd name="T18" fmla="*/ 50 w 81"/>
                <a:gd name="T19" fmla="*/ 7 h 43"/>
                <a:gd name="T20" fmla="*/ 46 w 81"/>
                <a:gd name="T21" fmla="*/ 7 h 43"/>
                <a:gd name="T22" fmla="*/ 2 w 81"/>
                <a:gd name="T23" fmla="*/ 25 h 43"/>
                <a:gd name="T24" fmla="*/ 2 w 81"/>
                <a:gd name="T25" fmla="*/ 32 h 43"/>
                <a:gd name="T26" fmla="*/ 20 w 81"/>
                <a:gd name="T27"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43">
                  <a:moveTo>
                    <a:pt x="20" y="42"/>
                  </a:moveTo>
                  <a:cubicBezTo>
                    <a:pt x="24" y="43"/>
                    <a:pt x="31" y="42"/>
                    <a:pt x="34" y="41"/>
                  </a:cubicBezTo>
                  <a:cubicBezTo>
                    <a:pt x="41" y="38"/>
                    <a:pt x="49" y="25"/>
                    <a:pt x="55" y="21"/>
                  </a:cubicBezTo>
                  <a:cubicBezTo>
                    <a:pt x="60" y="18"/>
                    <a:pt x="64" y="13"/>
                    <a:pt x="69" y="11"/>
                  </a:cubicBezTo>
                  <a:cubicBezTo>
                    <a:pt x="71" y="11"/>
                    <a:pt x="73" y="10"/>
                    <a:pt x="75" y="10"/>
                  </a:cubicBezTo>
                  <a:cubicBezTo>
                    <a:pt x="77" y="8"/>
                    <a:pt x="79" y="6"/>
                    <a:pt x="81" y="4"/>
                  </a:cubicBezTo>
                  <a:cubicBezTo>
                    <a:pt x="81" y="1"/>
                    <a:pt x="80" y="0"/>
                    <a:pt x="79" y="0"/>
                  </a:cubicBezTo>
                  <a:cubicBezTo>
                    <a:pt x="77" y="0"/>
                    <a:pt x="76" y="0"/>
                    <a:pt x="74" y="0"/>
                  </a:cubicBezTo>
                  <a:cubicBezTo>
                    <a:pt x="71" y="1"/>
                    <a:pt x="67" y="1"/>
                    <a:pt x="65" y="1"/>
                  </a:cubicBezTo>
                  <a:cubicBezTo>
                    <a:pt x="60" y="3"/>
                    <a:pt x="54" y="5"/>
                    <a:pt x="50" y="7"/>
                  </a:cubicBezTo>
                  <a:cubicBezTo>
                    <a:pt x="48" y="7"/>
                    <a:pt x="47" y="7"/>
                    <a:pt x="46" y="7"/>
                  </a:cubicBezTo>
                  <a:cubicBezTo>
                    <a:pt x="31" y="12"/>
                    <a:pt x="16" y="19"/>
                    <a:pt x="2" y="25"/>
                  </a:cubicBezTo>
                  <a:cubicBezTo>
                    <a:pt x="2" y="27"/>
                    <a:pt x="0" y="30"/>
                    <a:pt x="2" y="32"/>
                  </a:cubicBezTo>
                  <a:cubicBezTo>
                    <a:pt x="3" y="37"/>
                    <a:pt x="15" y="41"/>
                    <a:pt x="20"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54"/>
            <p:cNvSpPr>
              <a:spLocks/>
            </p:cNvSpPr>
            <p:nvPr userDrawn="1"/>
          </p:nvSpPr>
          <p:spPr bwMode="auto">
            <a:xfrm>
              <a:off x="2798714" y="892597"/>
              <a:ext cx="395288" cy="439738"/>
            </a:xfrm>
            <a:custGeom>
              <a:avLst/>
              <a:gdLst>
                <a:gd name="T0" fmla="*/ 76 w 105"/>
                <a:gd name="T1" fmla="*/ 37 h 116"/>
                <a:gd name="T2" fmla="*/ 78 w 105"/>
                <a:gd name="T3" fmla="*/ 32 h 116"/>
                <a:gd name="T4" fmla="*/ 88 w 105"/>
                <a:gd name="T5" fmla="*/ 23 h 116"/>
                <a:gd name="T6" fmla="*/ 92 w 105"/>
                <a:gd name="T7" fmla="*/ 19 h 116"/>
                <a:gd name="T8" fmla="*/ 105 w 105"/>
                <a:gd name="T9" fmla="*/ 8 h 116"/>
                <a:gd name="T10" fmla="*/ 81 w 105"/>
                <a:gd name="T11" fmla="*/ 1 h 116"/>
                <a:gd name="T12" fmla="*/ 71 w 105"/>
                <a:gd name="T13" fmla="*/ 8 h 116"/>
                <a:gd name="T14" fmla="*/ 57 w 105"/>
                <a:gd name="T15" fmla="*/ 16 h 116"/>
                <a:gd name="T16" fmla="*/ 33 w 105"/>
                <a:gd name="T17" fmla="*/ 20 h 116"/>
                <a:gd name="T18" fmla="*/ 28 w 105"/>
                <a:gd name="T19" fmla="*/ 19 h 116"/>
                <a:gd name="T20" fmla="*/ 26 w 105"/>
                <a:gd name="T21" fmla="*/ 30 h 116"/>
                <a:gd name="T22" fmla="*/ 27 w 105"/>
                <a:gd name="T23" fmla="*/ 63 h 116"/>
                <a:gd name="T24" fmla="*/ 33 w 105"/>
                <a:gd name="T25" fmla="*/ 74 h 116"/>
                <a:gd name="T26" fmla="*/ 47 w 105"/>
                <a:gd name="T27" fmla="*/ 56 h 116"/>
                <a:gd name="T28" fmla="*/ 47 w 105"/>
                <a:gd name="T29" fmla="*/ 53 h 116"/>
                <a:gd name="T30" fmla="*/ 47 w 105"/>
                <a:gd name="T31" fmla="*/ 43 h 116"/>
                <a:gd name="T32" fmla="*/ 57 w 105"/>
                <a:gd name="T33" fmla="*/ 42 h 116"/>
                <a:gd name="T34" fmla="*/ 56 w 105"/>
                <a:gd name="T35" fmla="*/ 60 h 116"/>
                <a:gd name="T36" fmla="*/ 30 w 105"/>
                <a:gd name="T37" fmla="*/ 81 h 116"/>
                <a:gd name="T38" fmla="*/ 20 w 105"/>
                <a:gd name="T39" fmla="*/ 86 h 116"/>
                <a:gd name="T40" fmla="*/ 12 w 105"/>
                <a:gd name="T41" fmla="*/ 91 h 116"/>
                <a:gd name="T42" fmla="*/ 1 w 105"/>
                <a:gd name="T43" fmla="*/ 92 h 116"/>
                <a:gd name="T44" fmla="*/ 35 w 105"/>
                <a:gd name="T45" fmla="*/ 95 h 116"/>
                <a:gd name="T46" fmla="*/ 43 w 105"/>
                <a:gd name="T47" fmla="*/ 85 h 116"/>
                <a:gd name="T48" fmla="*/ 50 w 105"/>
                <a:gd name="T49" fmla="*/ 79 h 116"/>
                <a:gd name="T50" fmla="*/ 56 w 105"/>
                <a:gd name="T51" fmla="*/ 77 h 116"/>
                <a:gd name="T52" fmla="*/ 56 w 105"/>
                <a:gd name="T53" fmla="*/ 92 h 116"/>
                <a:gd name="T54" fmla="*/ 49 w 105"/>
                <a:gd name="T55" fmla="*/ 96 h 116"/>
                <a:gd name="T56" fmla="*/ 58 w 105"/>
                <a:gd name="T57" fmla="*/ 103 h 116"/>
                <a:gd name="T58" fmla="*/ 61 w 105"/>
                <a:gd name="T59" fmla="*/ 111 h 116"/>
                <a:gd name="T60" fmla="*/ 71 w 105"/>
                <a:gd name="T61" fmla="*/ 115 h 116"/>
                <a:gd name="T62" fmla="*/ 67 w 105"/>
                <a:gd name="T63" fmla="*/ 78 h 116"/>
                <a:gd name="T64" fmla="*/ 72 w 105"/>
                <a:gd name="T65" fmla="*/ 57 h 116"/>
                <a:gd name="T66" fmla="*/ 93 w 105"/>
                <a:gd name="T67"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16">
                  <a:moveTo>
                    <a:pt x="91" y="36"/>
                  </a:moveTo>
                  <a:cubicBezTo>
                    <a:pt x="86" y="36"/>
                    <a:pt x="81" y="35"/>
                    <a:pt x="76" y="37"/>
                  </a:cubicBezTo>
                  <a:cubicBezTo>
                    <a:pt x="74" y="38"/>
                    <a:pt x="73" y="39"/>
                    <a:pt x="71" y="40"/>
                  </a:cubicBezTo>
                  <a:cubicBezTo>
                    <a:pt x="71" y="37"/>
                    <a:pt x="77" y="34"/>
                    <a:pt x="78" y="32"/>
                  </a:cubicBezTo>
                  <a:cubicBezTo>
                    <a:pt x="80" y="30"/>
                    <a:pt x="81" y="28"/>
                    <a:pt x="83" y="26"/>
                  </a:cubicBezTo>
                  <a:cubicBezTo>
                    <a:pt x="85" y="25"/>
                    <a:pt x="87" y="24"/>
                    <a:pt x="88" y="23"/>
                  </a:cubicBezTo>
                  <a:cubicBezTo>
                    <a:pt x="89" y="22"/>
                    <a:pt x="89" y="20"/>
                    <a:pt x="90" y="19"/>
                  </a:cubicBezTo>
                  <a:cubicBezTo>
                    <a:pt x="91" y="19"/>
                    <a:pt x="92" y="19"/>
                    <a:pt x="92" y="19"/>
                  </a:cubicBezTo>
                  <a:cubicBezTo>
                    <a:pt x="94" y="18"/>
                    <a:pt x="94" y="16"/>
                    <a:pt x="95" y="15"/>
                  </a:cubicBezTo>
                  <a:cubicBezTo>
                    <a:pt x="99" y="12"/>
                    <a:pt x="102" y="12"/>
                    <a:pt x="105" y="8"/>
                  </a:cubicBezTo>
                  <a:cubicBezTo>
                    <a:pt x="105" y="7"/>
                    <a:pt x="104" y="5"/>
                    <a:pt x="103" y="4"/>
                  </a:cubicBezTo>
                  <a:cubicBezTo>
                    <a:pt x="100" y="2"/>
                    <a:pt x="86" y="0"/>
                    <a:pt x="81" y="1"/>
                  </a:cubicBezTo>
                  <a:cubicBezTo>
                    <a:pt x="79" y="2"/>
                    <a:pt x="75" y="4"/>
                    <a:pt x="73" y="5"/>
                  </a:cubicBezTo>
                  <a:cubicBezTo>
                    <a:pt x="72" y="6"/>
                    <a:pt x="71" y="7"/>
                    <a:pt x="71" y="8"/>
                  </a:cubicBezTo>
                  <a:cubicBezTo>
                    <a:pt x="68" y="9"/>
                    <a:pt x="66" y="9"/>
                    <a:pt x="64" y="9"/>
                  </a:cubicBezTo>
                  <a:cubicBezTo>
                    <a:pt x="61" y="11"/>
                    <a:pt x="59" y="14"/>
                    <a:pt x="57" y="16"/>
                  </a:cubicBezTo>
                  <a:cubicBezTo>
                    <a:pt x="51" y="20"/>
                    <a:pt x="46" y="23"/>
                    <a:pt x="40" y="26"/>
                  </a:cubicBezTo>
                  <a:cubicBezTo>
                    <a:pt x="38" y="27"/>
                    <a:pt x="35" y="21"/>
                    <a:pt x="33" y="20"/>
                  </a:cubicBezTo>
                  <a:cubicBezTo>
                    <a:pt x="32" y="19"/>
                    <a:pt x="30" y="19"/>
                    <a:pt x="29" y="18"/>
                  </a:cubicBezTo>
                  <a:cubicBezTo>
                    <a:pt x="28" y="19"/>
                    <a:pt x="28" y="19"/>
                    <a:pt x="28" y="19"/>
                  </a:cubicBezTo>
                  <a:cubicBezTo>
                    <a:pt x="27" y="19"/>
                    <a:pt x="27" y="19"/>
                    <a:pt x="26" y="20"/>
                  </a:cubicBezTo>
                  <a:cubicBezTo>
                    <a:pt x="26" y="23"/>
                    <a:pt x="27" y="27"/>
                    <a:pt x="26" y="30"/>
                  </a:cubicBezTo>
                  <a:cubicBezTo>
                    <a:pt x="25" y="37"/>
                    <a:pt x="22" y="50"/>
                    <a:pt x="24" y="59"/>
                  </a:cubicBezTo>
                  <a:cubicBezTo>
                    <a:pt x="25" y="60"/>
                    <a:pt x="26" y="62"/>
                    <a:pt x="27" y="63"/>
                  </a:cubicBezTo>
                  <a:cubicBezTo>
                    <a:pt x="28" y="65"/>
                    <a:pt x="27" y="66"/>
                    <a:pt x="28" y="68"/>
                  </a:cubicBezTo>
                  <a:cubicBezTo>
                    <a:pt x="29" y="70"/>
                    <a:pt x="32" y="71"/>
                    <a:pt x="33" y="74"/>
                  </a:cubicBezTo>
                  <a:cubicBezTo>
                    <a:pt x="37" y="73"/>
                    <a:pt x="44" y="61"/>
                    <a:pt x="47" y="56"/>
                  </a:cubicBezTo>
                  <a:cubicBezTo>
                    <a:pt x="47" y="56"/>
                    <a:pt x="47" y="56"/>
                    <a:pt x="47" y="56"/>
                  </a:cubicBezTo>
                  <a:cubicBezTo>
                    <a:pt x="47" y="55"/>
                    <a:pt x="47" y="54"/>
                    <a:pt x="47" y="53"/>
                  </a:cubicBezTo>
                  <a:cubicBezTo>
                    <a:pt x="47" y="53"/>
                    <a:pt x="47" y="53"/>
                    <a:pt x="47" y="53"/>
                  </a:cubicBezTo>
                  <a:cubicBezTo>
                    <a:pt x="47" y="53"/>
                    <a:pt x="47" y="53"/>
                    <a:pt x="47" y="53"/>
                  </a:cubicBezTo>
                  <a:cubicBezTo>
                    <a:pt x="47" y="50"/>
                    <a:pt x="47" y="46"/>
                    <a:pt x="47" y="43"/>
                  </a:cubicBezTo>
                  <a:cubicBezTo>
                    <a:pt x="49" y="42"/>
                    <a:pt x="52" y="42"/>
                    <a:pt x="53" y="41"/>
                  </a:cubicBezTo>
                  <a:cubicBezTo>
                    <a:pt x="55" y="41"/>
                    <a:pt x="56" y="41"/>
                    <a:pt x="57" y="42"/>
                  </a:cubicBezTo>
                  <a:cubicBezTo>
                    <a:pt x="57" y="43"/>
                    <a:pt x="52" y="55"/>
                    <a:pt x="51" y="56"/>
                  </a:cubicBezTo>
                  <a:cubicBezTo>
                    <a:pt x="52" y="59"/>
                    <a:pt x="54" y="60"/>
                    <a:pt x="56" y="60"/>
                  </a:cubicBezTo>
                  <a:cubicBezTo>
                    <a:pt x="55" y="66"/>
                    <a:pt x="49" y="68"/>
                    <a:pt x="45" y="70"/>
                  </a:cubicBezTo>
                  <a:cubicBezTo>
                    <a:pt x="40" y="74"/>
                    <a:pt x="35" y="77"/>
                    <a:pt x="30" y="81"/>
                  </a:cubicBezTo>
                  <a:cubicBezTo>
                    <a:pt x="28" y="82"/>
                    <a:pt x="26" y="82"/>
                    <a:pt x="24" y="83"/>
                  </a:cubicBezTo>
                  <a:cubicBezTo>
                    <a:pt x="23" y="84"/>
                    <a:pt x="22" y="86"/>
                    <a:pt x="20" y="86"/>
                  </a:cubicBezTo>
                  <a:cubicBezTo>
                    <a:pt x="18" y="87"/>
                    <a:pt x="16" y="88"/>
                    <a:pt x="14" y="89"/>
                  </a:cubicBezTo>
                  <a:cubicBezTo>
                    <a:pt x="13" y="90"/>
                    <a:pt x="13" y="91"/>
                    <a:pt x="12" y="91"/>
                  </a:cubicBezTo>
                  <a:cubicBezTo>
                    <a:pt x="10" y="92"/>
                    <a:pt x="8" y="90"/>
                    <a:pt x="7" y="90"/>
                  </a:cubicBezTo>
                  <a:cubicBezTo>
                    <a:pt x="4" y="90"/>
                    <a:pt x="3" y="91"/>
                    <a:pt x="1" y="92"/>
                  </a:cubicBezTo>
                  <a:cubicBezTo>
                    <a:pt x="0" y="103"/>
                    <a:pt x="5" y="114"/>
                    <a:pt x="17" y="114"/>
                  </a:cubicBezTo>
                  <a:cubicBezTo>
                    <a:pt x="23" y="107"/>
                    <a:pt x="29" y="102"/>
                    <a:pt x="35" y="95"/>
                  </a:cubicBezTo>
                  <a:cubicBezTo>
                    <a:pt x="37" y="93"/>
                    <a:pt x="39" y="92"/>
                    <a:pt x="40" y="90"/>
                  </a:cubicBezTo>
                  <a:cubicBezTo>
                    <a:pt x="42" y="88"/>
                    <a:pt x="42" y="87"/>
                    <a:pt x="43" y="85"/>
                  </a:cubicBezTo>
                  <a:cubicBezTo>
                    <a:pt x="44" y="84"/>
                    <a:pt x="45" y="85"/>
                    <a:pt x="46" y="84"/>
                  </a:cubicBezTo>
                  <a:cubicBezTo>
                    <a:pt x="47" y="82"/>
                    <a:pt x="49" y="81"/>
                    <a:pt x="50" y="79"/>
                  </a:cubicBezTo>
                  <a:cubicBezTo>
                    <a:pt x="52" y="78"/>
                    <a:pt x="53" y="78"/>
                    <a:pt x="54" y="76"/>
                  </a:cubicBezTo>
                  <a:cubicBezTo>
                    <a:pt x="55" y="76"/>
                    <a:pt x="55" y="76"/>
                    <a:pt x="56" y="77"/>
                  </a:cubicBezTo>
                  <a:cubicBezTo>
                    <a:pt x="57" y="78"/>
                    <a:pt x="57" y="81"/>
                    <a:pt x="58" y="82"/>
                  </a:cubicBezTo>
                  <a:cubicBezTo>
                    <a:pt x="58" y="86"/>
                    <a:pt x="58" y="91"/>
                    <a:pt x="56" y="92"/>
                  </a:cubicBezTo>
                  <a:cubicBezTo>
                    <a:pt x="54" y="92"/>
                    <a:pt x="53" y="93"/>
                    <a:pt x="52" y="93"/>
                  </a:cubicBezTo>
                  <a:cubicBezTo>
                    <a:pt x="51" y="94"/>
                    <a:pt x="50" y="95"/>
                    <a:pt x="49" y="96"/>
                  </a:cubicBezTo>
                  <a:cubicBezTo>
                    <a:pt x="49" y="97"/>
                    <a:pt x="49" y="98"/>
                    <a:pt x="49" y="99"/>
                  </a:cubicBezTo>
                  <a:cubicBezTo>
                    <a:pt x="49" y="100"/>
                    <a:pt x="57" y="102"/>
                    <a:pt x="58" y="103"/>
                  </a:cubicBezTo>
                  <a:cubicBezTo>
                    <a:pt x="59" y="103"/>
                    <a:pt x="61" y="106"/>
                    <a:pt x="61" y="107"/>
                  </a:cubicBezTo>
                  <a:cubicBezTo>
                    <a:pt x="61" y="108"/>
                    <a:pt x="61" y="109"/>
                    <a:pt x="61" y="111"/>
                  </a:cubicBezTo>
                  <a:cubicBezTo>
                    <a:pt x="62" y="112"/>
                    <a:pt x="64" y="113"/>
                    <a:pt x="65" y="115"/>
                  </a:cubicBezTo>
                  <a:cubicBezTo>
                    <a:pt x="66" y="115"/>
                    <a:pt x="69" y="116"/>
                    <a:pt x="71" y="115"/>
                  </a:cubicBezTo>
                  <a:cubicBezTo>
                    <a:pt x="71" y="115"/>
                    <a:pt x="71" y="114"/>
                    <a:pt x="72" y="114"/>
                  </a:cubicBezTo>
                  <a:cubicBezTo>
                    <a:pt x="72" y="101"/>
                    <a:pt x="71" y="89"/>
                    <a:pt x="67" y="78"/>
                  </a:cubicBezTo>
                  <a:cubicBezTo>
                    <a:pt x="66" y="75"/>
                    <a:pt x="61" y="69"/>
                    <a:pt x="64" y="64"/>
                  </a:cubicBezTo>
                  <a:cubicBezTo>
                    <a:pt x="64" y="57"/>
                    <a:pt x="68" y="59"/>
                    <a:pt x="72" y="57"/>
                  </a:cubicBezTo>
                  <a:cubicBezTo>
                    <a:pt x="78" y="54"/>
                    <a:pt x="83" y="51"/>
                    <a:pt x="89" y="47"/>
                  </a:cubicBezTo>
                  <a:cubicBezTo>
                    <a:pt x="90" y="45"/>
                    <a:pt x="91" y="43"/>
                    <a:pt x="93" y="41"/>
                  </a:cubicBezTo>
                  <a:cubicBezTo>
                    <a:pt x="93" y="39"/>
                    <a:pt x="92" y="38"/>
                    <a:pt x="91"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55"/>
            <p:cNvSpPr>
              <a:spLocks/>
            </p:cNvSpPr>
            <p:nvPr userDrawn="1"/>
          </p:nvSpPr>
          <p:spPr bwMode="auto">
            <a:xfrm>
              <a:off x="3138439" y="1097385"/>
              <a:ext cx="119063" cy="147638"/>
            </a:xfrm>
            <a:custGeom>
              <a:avLst/>
              <a:gdLst>
                <a:gd name="T0" fmla="*/ 27 w 32"/>
                <a:gd name="T1" fmla="*/ 12 h 39"/>
                <a:gd name="T2" fmla="*/ 6 w 32"/>
                <a:gd name="T3" fmla="*/ 0 h 39"/>
                <a:gd name="T4" fmla="*/ 2 w 32"/>
                <a:gd name="T5" fmla="*/ 0 h 39"/>
                <a:gd name="T6" fmla="*/ 5 w 32"/>
                <a:gd name="T7" fmla="*/ 23 h 39"/>
                <a:gd name="T8" fmla="*/ 8 w 32"/>
                <a:gd name="T9" fmla="*/ 27 h 39"/>
                <a:gd name="T10" fmla="*/ 17 w 32"/>
                <a:gd name="T11" fmla="*/ 36 h 39"/>
                <a:gd name="T12" fmla="*/ 30 w 32"/>
                <a:gd name="T13" fmla="*/ 31 h 39"/>
                <a:gd name="T14" fmla="*/ 31 w 32"/>
                <a:gd name="T15" fmla="*/ 18 h 39"/>
                <a:gd name="T16" fmla="*/ 27 w 32"/>
                <a:gd name="T1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9">
                  <a:moveTo>
                    <a:pt x="27" y="12"/>
                  </a:moveTo>
                  <a:cubicBezTo>
                    <a:pt x="22" y="5"/>
                    <a:pt x="17" y="0"/>
                    <a:pt x="6" y="0"/>
                  </a:cubicBezTo>
                  <a:cubicBezTo>
                    <a:pt x="5" y="0"/>
                    <a:pt x="3" y="0"/>
                    <a:pt x="2" y="0"/>
                  </a:cubicBezTo>
                  <a:cubicBezTo>
                    <a:pt x="0" y="9"/>
                    <a:pt x="0" y="17"/>
                    <a:pt x="5" y="23"/>
                  </a:cubicBezTo>
                  <a:cubicBezTo>
                    <a:pt x="6" y="25"/>
                    <a:pt x="7" y="26"/>
                    <a:pt x="8" y="27"/>
                  </a:cubicBezTo>
                  <a:cubicBezTo>
                    <a:pt x="11" y="30"/>
                    <a:pt x="12" y="34"/>
                    <a:pt x="17" y="36"/>
                  </a:cubicBezTo>
                  <a:cubicBezTo>
                    <a:pt x="22" y="39"/>
                    <a:pt x="27" y="33"/>
                    <a:pt x="30" y="31"/>
                  </a:cubicBezTo>
                  <a:cubicBezTo>
                    <a:pt x="30" y="29"/>
                    <a:pt x="32" y="21"/>
                    <a:pt x="31" y="18"/>
                  </a:cubicBezTo>
                  <a:cubicBezTo>
                    <a:pt x="31" y="15"/>
                    <a:pt x="28" y="14"/>
                    <a:pt x="27"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934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3" presetClass="entr" presetSubtype="28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750" fill="hold"/>
                                        <p:tgtEl>
                                          <p:spTgt spid="7"/>
                                        </p:tgtEl>
                                        <p:attrNameLst>
                                          <p:attrName>ppt_w</p:attrName>
                                        </p:attrNameLst>
                                      </p:cBhvr>
                                      <p:tavLst>
                                        <p:tav tm="0">
                                          <p:val>
                                            <p:strVal val="4/3*#ppt_w"/>
                                          </p:val>
                                        </p:tav>
                                        <p:tav tm="100000">
                                          <p:val>
                                            <p:strVal val="#ppt_w"/>
                                          </p:val>
                                        </p:tav>
                                      </p:tavLst>
                                    </p:anim>
                                    <p:anim calcmode="lin" valueType="num">
                                      <p:cBhvr>
                                        <p:cTn id="11"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39000"/>
                        </a14:imgEffect>
                      </a14:imgLayer>
                    </a14:imgProps>
                  </a:ext>
                  <a:ext uri="{28A0092B-C50C-407E-A947-70E740481C1C}">
                    <a14:useLocalDpi xmlns:a14="http://schemas.microsoft.com/office/drawing/2010/main"/>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56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Tree>
    <p:extLst>
      <p:ext uri="{BB962C8B-B14F-4D97-AF65-F5344CB8AC3E}">
        <p14:creationId xmlns:p14="http://schemas.microsoft.com/office/powerpoint/2010/main" val="35368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9AA11-1125-413D-B3C3-EAF9A3A3778C}" type="datetimeFigureOut">
              <a:rPr lang="zh-CN" altLang="en-US" smtClean="0"/>
              <a:t>2019/7/17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t>‹#›</a:t>
            </a:fld>
            <a:endParaRPr lang="zh-CN" altLang="en-US"/>
          </a:p>
        </p:txBody>
      </p:sp>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microsoft.com/office/2007/relationships/hdphoto" Target="../media/hdphoto3.wd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8.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slideLayout" Target="../slideLayouts/slideLayout1.xml"/><Relationship Id="rId2" Type="http://schemas.openxmlformats.org/officeDocument/2006/relationships/tags" Target="../tags/tag18.xml"/><Relationship Id="rId16" Type="http://schemas.openxmlformats.org/officeDocument/2006/relationships/tags" Target="../tags/tag32.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openxmlformats.org/officeDocument/2006/relationships/tags" Target="../tags/tag31.xml"/><Relationship Id="rId10" Type="http://schemas.openxmlformats.org/officeDocument/2006/relationships/tags" Target="../tags/tag26.xml"/><Relationship Id="rId19" Type="http://schemas.microsoft.com/office/2007/relationships/hdphoto" Target="../media/hdphoto3.wdp"/><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0689" y="71882"/>
            <a:ext cx="7820116" cy="6858000"/>
          </a:xfrm>
          <a:prstGeom prst="rect">
            <a:avLst/>
          </a:prstGeom>
        </p:spPr>
      </p:pic>
      <p:sp>
        <p:nvSpPr>
          <p:cNvPr id="2" name="文本框 1"/>
          <p:cNvSpPr txBox="1"/>
          <p:nvPr/>
        </p:nvSpPr>
        <p:spPr>
          <a:xfrm>
            <a:off x="2059832" y="4555423"/>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答辩人：蔡铭</a:t>
            </a:r>
          </a:p>
        </p:txBody>
      </p:sp>
      <p:sp>
        <p:nvSpPr>
          <p:cNvPr id="18" name="文本框 17"/>
          <p:cNvSpPr txBox="1"/>
          <p:nvPr/>
        </p:nvSpPr>
        <p:spPr>
          <a:xfrm>
            <a:off x="4959053" y="4543848"/>
            <a:ext cx="1997269"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学号：</a:t>
            </a:r>
            <a:r>
              <a:rPr lang="en-US" altLang="zh-CN" sz="1400" dirty="0">
                <a:latin typeface="明兰" panose="02010600030101010101" pitchFamily="2" charset="-122"/>
                <a:ea typeface="明兰" panose="02010600030101010101" pitchFamily="2" charset="-122"/>
              </a:rPr>
              <a:t>201794106</a:t>
            </a:r>
            <a:endParaRPr lang="zh-CN" altLang="en-US" sz="1400" dirty="0">
              <a:latin typeface="明兰" panose="02010600030101010101" pitchFamily="2" charset="-122"/>
              <a:ea typeface="明兰" panose="02010600030101010101" pitchFamily="2" charset="-122"/>
            </a:endParaRP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3" name="Freeform 6"/>
          <p:cNvSpPr>
            <a:spLocks noEditPoints="1"/>
          </p:cNvSpPr>
          <p:nvPr/>
        </p:nvSpPr>
        <p:spPr bwMode="auto">
          <a:xfrm>
            <a:off x="1854874" y="4633594"/>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nvGrpSpPr>
          <p:cNvPr id="30" name="组合 29"/>
          <p:cNvGrpSpPr/>
          <p:nvPr/>
        </p:nvGrpSpPr>
        <p:grpSpPr>
          <a:xfrm>
            <a:off x="4804770" y="4631243"/>
            <a:ext cx="104968" cy="149989"/>
            <a:chOff x="11101388" y="-2608263"/>
            <a:chExt cx="4789488" cy="6843714"/>
          </a:xfrm>
          <a:solidFill>
            <a:schemeClr val="tx1"/>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sp>
        <p:nvSpPr>
          <p:cNvPr id="76" name="文本框 75"/>
          <p:cNvSpPr txBox="1"/>
          <p:nvPr/>
        </p:nvSpPr>
        <p:spPr>
          <a:xfrm>
            <a:off x="1784352" y="2438883"/>
            <a:ext cx="6044689" cy="1323439"/>
          </a:xfrm>
          <a:prstGeom prst="rect">
            <a:avLst/>
          </a:prstGeom>
          <a:noFill/>
        </p:spPr>
        <p:txBody>
          <a:bodyPr vert="horz" wrap="square" rtlCol="0">
            <a:spAutoFit/>
          </a:bodyPr>
          <a:lstStyle/>
          <a:p>
            <a:r>
              <a:rPr lang="zh-CN" altLang="en-US"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基于</a:t>
            </a:r>
            <a:r>
              <a:rPr lang="en-US" altLang="zh-CN" sz="4000" spc="600" dirty="0" err="1">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sklearn</a:t>
            </a:r>
            <a:endParaRPr lang="en-US" altLang="zh-CN"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endParaRPr>
          </a:p>
          <a:p>
            <a:r>
              <a:rPr lang="zh-CN" altLang="en-US"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对奥运奖牌数据的分析</a:t>
            </a:r>
          </a:p>
        </p:txBody>
      </p:sp>
      <p:cxnSp>
        <p:nvCxnSpPr>
          <p:cNvPr id="77" name="直接连接符 76"/>
          <p:cNvCxnSpPr>
            <a:cxnSpLocks/>
          </p:cNvCxnSpPr>
          <p:nvPr/>
        </p:nvCxnSpPr>
        <p:spPr>
          <a:xfrm flipH="1">
            <a:off x="1802524" y="3754560"/>
            <a:ext cx="7657706"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sp>
        <p:nvSpPr>
          <p:cNvPr id="78" name="矩形 77"/>
          <p:cNvSpPr/>
          <p:nvPr/>
        </p:nvSpPr>
        <p:spPr>
          <a:xfrm>
            <a:off x="1710875" y="3973959"/>
            <a:ext cx="5586408" cy="400110"/>
          </a:xfrm>
          <a:prstGeom prst="rect">
            <a:avLst/>
          </a:prstGeom>
          <a:noFill/>
        </p:spPr>
        <p:txBody>
          <a:bodyPr wrap="square" rtlCol="0">
            <a:spAutoFit/>
          </a:bodyPr>
          <a:lstStyle/>
          <a:p>
            <a:r>
              <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rPr>
              <a:t>智能信息处理</a:t>
            </a:r>
            <a:r>
              <a:rPr lang="en-US" altLang="zh-CN" sz="2000" spc="300" dirty="0">
                <a:solidFill>
                  <a:schemeClr val="tx1">
                    <a:lumMod val="85000"/>
                    <a:lumOff val="15000"/>
                  </a:schemeClr>
                </a:solidFill>
                <a:latin typeface="华文细黑" panose="02010600040101010101" pitchFamily="2" charset="-122"/>
                <a:ea typeface="华文细黑" panose="02010600040101010101" pitchFamily="2" charset="-122"/>
              </a:rPr>
              <a:t>01</a:t>
            </a:r>
            <a:endPar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2003135"/>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par>
                                <p:cTn id="8" presetID="63" presetClass="path" presetSubtype="0" decel="30000" fill="hold" nodeType="withEffect">
                                  <p:stCondLst>
                                    <p:cond delay="0"/>
                                  </p:stCondLst>
                                  <p:childTnLst>
                                    <p:animMotion origin="layout" path="M -0.12435 -0.12408 L -1.04167E-6 3.33333E-6 " pathEditMode="relative" rAng="0" ptsTypes="AA">
                                      <p:cBhvr>
                                        <p:cTn id="9" dur="1000" fill="hold"/>
                                        <p:tgtEl>
                                          <p:spTgt spid="79"/>
                                        </p:tgtEl>
                                        <p:attrNameLst>
                                          <p:attrName>ppt_x</p:attrName>
                                          <p:attrName>ppt_y</p:attrName>
                                        </p:attrNameLst>
                                      </p:cBhvr>
                                      <p:rCtr x="6211" y="6204"/>
                                    </p:animMotion>
                                  </p:childTnLst>
                                </p:cTn>
                              </p:par>
                              <p:par>
                                <p:cTn id="10" presetID="6" presetClass="emph" presetSubtype="0" decel="30000" fill="hold" nodeType="withEffect">
                                  <p:stCondLst>
                                    <p:cond delay="0"/>
                                  </p:stCondLst>
                                  <p:childTnLst>
                                    <p:animScale>
                                      <p:cBhvr>
                                        <p:cTn id="11" dur="1000" fill="hold"/>
                                        <p:tgtEl>
                                          <p:spTgt spid="79"/>
                                        </p:tgtEl>
                                      </p:cBhvr>
                                      <p:by x="150000" y="150000"/>
                                      <p:from x="146726" y="119179"/>
                                      <p:to x="100000" y="100000"/>
                                    </p:animScale>
                                  </p:childTnLst>
                                </p:cTn>
                              </p:par>
                              <p:par>
                                <p:cTn id="12" presetID="22" presetClass="entr" presetSubtype="2" fill="hold" nodeType="withEffect">
                                  <p:stCondLst>
                                    <p:cond delay="750"/>
                                  </p:stCondLst>
                                  <p:childTnLst>
                                    <p:set>
                                      <p:cBhvr>
                                        <p:cTn id="13" dur="1" fill="hold">
                                          <p:stCondLst>
                                            <p:cond delay="0"/>
                                          </p:stCondLst>
                                        </p:cTn>
                                        <p:tgtEl>
                                          <p:spTgt spid="77"/>
                                        </p:tgtEl>
                                        <p:attrNameLst>
                                          <p:attrName>style.visibility</p:attrName>
                                        </p:attrNameLst>
                                      </p:cBhvr>
                                      <p:to>
                                        <p:strVal val="visible"/>
                                      </p:to>
                                    </p:set>
                                    <p:animEffect transition="in" filter="wipe(right)">
                                      <p:cBhvr>
                                        <p:cTn id="14" dur="500"/>
                                        <p:tgtEl>
                                          <p:spTgt spid="77"/>
                                        </p:tgtEl>
                                      </p:cBhvr>
                                    </p:animEffect>
                                  </p:childTnLst>
                                </p:cTn>
                              </p:par>
                            </p:childTnLst>
                          </p:cTn>
                        </p:par>
                        <p:par>
                          <p:cTn id="15" fill="hold">
                            <p:stCondLst>
                              <p:cond delay="12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6"/>
                                        </p:tgtEl>
                                        <p:attrNameLst>
                                          <p:attrName>style.visibility</p:attrName>
                                        </p:attrNameLst>
                                      </p:cBhvr>
                                      <p:to>
                                        <p:strVal val="visible"/>
                                      </p:to>
                                    </p:set>
                                    <p:anim calcmode="lin" valueType="num">
                                      <p:cBhvr>
                                        <p:cTn id="18" dur="1000" fill="hold"/>
                                        <p:tgtEl>
                                          <p:spTgt spid="76"/>
                                        </p:tgtEl>
                                        <p:attrNameLst>
                                          <p:attrName>ppt_w</p:attrName>
                                        </p:attrNameLst>
                                      </p:cBhvr>
                                      <p:tavLst>
                                        <p:tav tm="0">
                                          <p:val>
                                            <p:fltVal val="0"/>
                                          </p:val>
                                        </p:tav>
                                        <p:tav tm="100000">
                                          <p:val>
                                            <p:strVal val="#ppt_w"/>
                                          </p:val>
                                        </p:tav>
                                      </p:tavLst>
                                    </p:anim>
                                    <p:anim calcmode="lin" valueType="num">
                                      <p:cBhvr>
                                        <p:cTn id="19" dur="1000" fill="hold"/>
                                        <p:tgtEl>
                                          <p:spTgt spid="76"/>
                                        </p:tgtEl>
                                        <p:attrNameLst>
                                          <p:attrName>ppt_h</p:attrName>
                                        </p:attrNameLst>
                                      </p:cBhvr>
                                      <p:tavLst>
                                        <p:tav tm="0">
                                          <p:val>
                                            <p:fltVal val="0"/>
                                          </p:val>
                                        </p:tav>
                                        <p:tav tm="100000">
                                          <p:val>
                                            <p:strVal val="#ppt_h"/>
                                          </p:val>
                                        </p:tav>
                                      </p:tavLst>
                                    </p:anim>
                                    <p:animEffect transition="in" filter="fade">
                                      <p:cBhvr>
                                        <p:cTn id="20" dur="1000"/>
                                        <p:tgtEl>
                                          <p:spTgt spid="76"/>
                                        </p:tgtEl>
                                      </p:cBhvr>
                                    </p:animEffect>
                                  </p:childTnLst>
                                </p:cTn>
                              </p:par>
                            </p:childTnLst>
                          </p:cTn>
                        </p:par>
                        <p:par>
                          <p:cTn id="21" fill="hold">
                            <p:stCondLst>
                              <p:cond delay="4050"/>
                            </p:stCondLst>
                            <p:childTnLst>
                              <p:par>
                                <p:cTn id="22" presetID="14" presetClass="entr" presetSubtype="1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childTnLst>
                          </p:cTn>
                        </p:par>
                        <p:par>
                          <p:cTn id="25" fill="hold">
                            <p:stCondLst>
                              <p:cond delay="455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50"/>
                            </p:stCondLst>
                            <p:childTnLst>
                              <p:par>
                                <p:cTn id="42" presetID="31" presetClass="entr" presetSubtype="0"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 calcmode="lin" valueType="num">
                                      <p:cBhvr>
                                        <p:cTn id="44" dur="1000" fill="hold"/>
                                        <p:tgtEl>
                                          <p:spTgt spid="80"/>
                                        </p:tgtEl>
                                        <p:attrNameLst>
                                          <p:attrName>ppt_w</p:attrName>
                                        </p:attrNameLst>
                                      </p:cBhvr>
                                      <p:tavLst>
                                        <p:tav tm="0">
                                          <p:val>
                                            <p:fltVal val="0"/>
                                          </p:val>
                                        </p:tav>
                                        <p:tav tm="100000">
                                          <p:val>
                                            <p:strVal val="#ppt_w"/>
                                          </p:val>
                                        </p:tav>
                                      </p:tavLst>
                                    </p:anim>
                                    <p:anim calcmode="lin" valueType="num">
                                      <p:cBhvr>
                                        <p:cTn id="45" dur="1000" fill="hold"/>
                                        <p:tgtEl>
                                          <p:spTgt spid="80"/>
                                        </p:tgtEl>
                                        <p:attrNameLst>
                                          <p:attrName>ppt_h</p:attrName>
                                        </p:attrNameLst>
                                      </p:cBhvr>
                                      <p:tavLst>
                                        <p:tav tm="0">
                                          <p:val>
                                            <p:fltVal val="0"/>
                                          </p:val>
                                        </p:tav>
                                        <p:tav tm="100000">
                                          <p:val>
                                            <p:strVal val="#ppt_h"/>
                                          </p:val>
                                        </p:tav>
                                      </p:tavLst>
                                    </p:anim>
                                    <p:anim calcmode="lin" valueType="num">
                                      <p:cBhvr>
                                        <p:cTn id="46" dur="1000" fill="hold"/>
                                        <p:tgtEl>
                                          <p:spTgt spid="80"/>
                                        </p:tgtEl>
                                        <p:attrNameLst>
                                          <p:attrName>style.rotation</p:attrName>
                                        </p:attrNameLst>
                                      </p:cBhvr>
                                      <p:tavLst>
                                        <p:tav tm="0">
                                          <p:val>
                                            <p:fltVal val="90"/>
                                          </p:val>
                                        </p:tav>
                                        <p:tav tm="100000">
                                          <p:val>
                                            <p:fltVal val="0"/>
                                          </p:val>
                                        </p:tav>
                                      </p:tavLst>
                                    </p:anim>
                                    <p:animEffect transition="in" filter="fade">
                                      <p:cBhvr>
                                        <p:cTn id="47" dur="1000"/>
                                        <p:tgtEl>
                                          <p:spTgt spid="80"/>
                                        </p:tgtEl>
                                      </p:cBhvr>
                                    </p:animEffect>
                                  </p:childTnLst>
                                </p:cTn>
                              </p:par>
                              <p:par>
                                <p:cTn id="48" presetID="31" presetClass="entr" presetSubtype="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fltVal val="0"/>
                                          </p:val>
                                        </p:tav>
                                        <p:tav tm="100000">
                                          <p:val>
                                            <p:strVal val="#ppt_w"/>
                                          </p:val>
                                        </p:tav>
                                      </p:tavLst>
                                    </p:anim>
                                    <p:anim calcmode="lin" valueType="num">
                                      <p:cBhvr>
                                        <p:cTn id="51" dur="1000" fill="hold"/>
                                        <p:tgtEl>
                                          <p:spTgt spid="87"/>
                                        </p:tgtEl>
                                        <p:attrNameLst>
                                          <p:attrName>ppt_h</p:attrName>
                                        </p:attrNameLst>
                                      </p:cBhvr>
                                      <p:tavLst>
                                        <p:tav tm="0">
                                          <p:val>
                                            <p:fltVal val="0"/>
                                          </p:val>
                                        </p:tav>
                                        <p:tav tm="100000">
                                          <p:val>
                                            <p:strVal val="#ppt_h"/>
                                          </p:val>
                                        </p:tav>
                                      </p:tavLst>
                                    </p:anim>
                                    <p:anim calcmode="lin" valueType="num">
                                      <p:cBhvr>
                                        <p:cTn id="52" dur="1000" fill="hold"/>
                                        <p:tgtEl>
                                          <p:spTgt spid="87"/>
                                        </p:tgtEl>
                                        <p:attrNameLst>
                                          <p:attrName>style.rotation</p:attrName>
                                        </p:attrNameLst>
                                      </p:cBhvr>
                                      <p:tavLst>
                                        <p:tav tm="0">
                                          <p:val>
                                            <p:fltVal val="90"/>
                                          </p:val>
                                        </p:tav>
                                        <p:tav tm="100000">
                                          <p:val>
                                            <p:fltVal val="0"/>
                                          </p:val>
                                        </p:tav>
                                      </p:tavLst>
                                    </p:anim>
                                    <p:animEffect transition="in" filter="fade">
                                      <p:cBhvr>
                                        <p:cTn id="53" dur="1000"/>
                                        <p:tgtEl>
                                          <p:spTgt spid="87"/>
                                        </p:tgtEl>
                                      </p:cBhvr>
                                    </p:animEffect>
                                  </p:childTnLst>
                                </p:cTn>
                              </p:par>
                              <p:par>
                                <p:cTn id="54" presetID="31" presetClass="entr" presetSubtype="0" fill="hold" nodeType="withEffect">
                                  <p:stCondLst>
                                    <p:cond delay="250"/>
                                  </p:stCondLst>
                                  <p:childTnLst>
                                    <p:set>
                                      <p:cBhvr>
                                        <p:cTn id="55" dur="1" fill="hold">
                                          <p:stCondLst>
                                            <p:cond delay="0"/>
                                          </p:stCondLst>
                                        </p:cTn>
                                        <p:tgtEl>
                                          <p:spTgt spid="94"/>
                                        </p:tgtEl>
                                        <p:attrNameLst>
                                          <p:attrName>style.visibility</p:attrName>
                                        </p:attrNameLst>
                                      </p:cBhvr>
                                      <p:to>
                                        <p:strVal val="visible"/>
                                      </p:to>
                                    </p:set>
                                    <p:anim calcmode="lin" valueType="num">
                                      <p:cBhvr>
                                        <p:cTn id="56" dur="1000" fill="hold"/>
                                        <p:tgtEl>
                                          <p:spTgt spid="94"/>
                                        </p:tgtEl>
                                        <p:attrNameLst>
                                          <p:attrName>ppt_w</p:attrName>
                                        </p:attrNameLst>
                                      </p:cBhvr>
                                      <p:tavLst>
                                        <p:tav tm="0">
                                          <p:val>
                                            <p:fltVal val="0"/>
                                          </p:val>
                                        </p:tav>
                                        <p:tav tm="100000">
                                          <p:val>
                                            <p:strVal val="#ppt_w"/>
                                          </p:val>
                                        </p:tav>
                                      </p:tavLst>
                                    </p:anim>
                                    <p:anim calcmode="lin" valueType="num">
                                      <p:cBhvr>
                                        <p:cTn id="57" dur="1000" fill="hold"/>
                                        <p:tgtEl>
                                          <p:spTgt spid="94"/>
                                        </p:tgtEl>
                                        <p:attrNameLst>
                                          <p:attrName>ppt_h</p:attrName>
                                        </p:attrNameLst>
                                      </p:cBhvr>
                                      <p:tavLst>
                                        <p:tav tm="0">
                                          <p:val>
                                            <p:fltVal val="0"/>
                                          </p:val>
                                        </p:tav>
                                        <p:tav tm="100000">
                                          <p:val>
                                            <p:strVal val="#ppt_h"/>
                                          </p:val>
                                        </p:tav>
                                      </p:tavLst>
                                    </p:anim>
                                    <p:anim calcmode="lin" valueType="num">
                                      <p:cBhvr>
                                        <p:cTn id="58" dur="1000" fill="hold"/>
                                        <p:tgtEl>
                                          <p:spTgt spid="94"/>
                                        </p:tgtEl>
                                        <p:attrNameLst>
                                          <p:attrName>style.rotation</p:attrName>
                                        </p:attrNameLst>
                                      </p:cBhvr>
                                      <p:tavLst>
                                        <p:tav tm="0">
                                          <p:val>
                                            <p:fltVal val="90"/>
                                          </p:val>
                                        </p:tav>
                                        <p:tav tm="100000">
                                          <p:val>
                                            <p:fltVal val="0"/>
                                          </p:val>
                                        </p:tav>
                                      </p:tavLst>
                                    </p:anim>
                                    <p:animEffect transition="in" filter="fade">
                                      <p:cBhvr>
                                        <p:cTn id="59"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22" grpId="0"/>
      <p:bldP spid="23" grpId="0" animBg="1"/>
      <p:bldP spid="76" grpId="0"/>
      <p:bldP spid="7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C55BAE1-3FD0-4215-B8C7-66B090621632}"/>
              </a:ext>
            </a:extLst>
          </p:cNvPr>
          <p:cNvGrpSpPr/>
          <p:nvPr/>
        </p:nvGrpSpPr>
        <p:grpSpPr>
          <a:xfrm>
            <a:off x="1467776" y="1545009"/>
            <a:ext cx="9345226" cy="3451047"/>
            <a:chOff x="1467776" y="1545009"/>
            <a:chExt cx="9345226" cy="3451047"/>
          </a:xfrm>
        </p:grpSpPr>
        <p:pic>
          <p:nvPicPr>
            <p:cNvPr id="3" name="图片 2">
              <a:extLst>
                <a:ext uri="{FF2B5EF4-FFF2-40B4-BE49-F238E27FC236}">
                  <a16:creationId xmlns:a16="http://schemas.microsoft.com/office/drawing/2014/main" id="{377D685B-FAF0-40C1-B220-F1B482BBE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7776" y="1545009"/>
              <a:ext cx="1509204" cy="3451047"/>
            </a:xfrm>
            <a:prstGeom prst="rect">
              <a:avLst/>
            </a:prstGeom>
          </p:spPr>
        </p:pic>
        <p:pic>
          <p:nvPicPr>
            <p:cNvPr id="5" name="图片 4">
              <a:extLst>
                <a:ext uri="{FF2B5EF4-FFF2-40B4-BE49-F238E27FC236}">
                  <a16:creationId xmlns:a16="http://schemas.microsoft.com/office/drawing/2014/main" id="{AC05181E-F0F3-4259-AAE2-248BE05AC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047" y="1545009"/>
              <a:ext cx="7332955" cy="3204690"/>
            </a:xfrm>
            <a:prstGeom prst="rect">
              <a:avLst/>
            </a:prstGeom>
          </p:spPr>
        </p:pic>
      </p:grpSp>
    </p:spTree>
    <p:extLst>
      <p:ext uri="{BB962C8B-B14F-4D97-AF65-F5344CB8AC3E}">
        <p14:creationId xmlns:p14="http://schemas.microsoft.com/office/powerpoint/2010/main" val="103698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7F0345-1B13-4AB0-AFD2-606F59112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20" y="680737"/>
            <a:ext cx="4214225" cy="876376"/>
          </a:xfrm>
          <a:prstGeom prst="rect">
            <a:avLst/>
          </a:prstGeom>
        </p:spPr>
      </p:pic>
      <p:pic>
        <p:nvPicPr>
          <p:cNvPr id="6" name="图片 5">
            <a:extLst>
              <a:ext uri="{FF2B5EF4-FFF2-40B4-BE49-F238E27FC236}">
                <a16:creationId xmlns:a16="http://schemas.microsoft.com/office/drawing/2014/main" id="{EEDB65B9-28F8-4867-A530-2750B6188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897" y="2220104"/>
            <a:ext cx="3627434" cy="3802710"/>
          </a:xfrm>
          <a:prstGeom prst="rect">
            <a:avLst/>
          </a:prstGeom>
        </p:spPr>
      </p:pic>
      <p:pic>
        <p:nvPicPr>
          <p:cNvPr id="4" name="图片 3">
            <a:extLst>
              <a:ext uri="{FF2B5EF4-FFF2-40B4-BE49-F238E27FC236}">
                <a16:creationId xmlns:a16="http://schemas.microsoft.com/office/drawing/2014/main" id="{D5C319DB-8BB0-4B82-A715-DF7BAD15A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211" y="2220104"/>
            <a:ext cx="2010189" cy="2968536"/>
          </a:xfrm>
          <a:prstGeom prst="rect">
            <a:avLst/>
          </a:prstGeom>
        </p:spPr>
      </p:pic>
      <p:pic>
        <p:nvPicPr>
          <p:cNvPr id="8" name="图片 7">
            <a:extLst>
              <a:ext uri="{FF2B5EF4-FFF2-40B4-BE49-F238E27FC236}">
                <a16:creationId xmlns:a16="http://schemas.microsoft.com/office/drawing/2014/main" id="{646E2E46-431F-40D0-A281-1E89BC70A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4032" y="2220104"/>
            <a:ext cx="1356478" cy="4061812"/>
          </a:xfrm>
          <a:prstGeom prst="rect">
            <a:avLst/>
          </a:prstGeom>
        </p:spPr>
      </p:pic>
      <p:sp>
        <p:nvSpPr>
          <p:cNvPr id="9" name="文本框 8">
            <a:extLst>
              <a:ext uri="{FF2B5EF4-FFF2-40B4-BE49-F238E27FC236}">
                <a16:creationId xmlns:a16="http://schemas.microsoft.com/office/drawing/2014/main" id="{5A5CF5EE-569F-455E-A889-E266115DC66E}"/>
              </a:ext>
            </a:extLst>
          </p:cNvPr>
          <p:cNvSpPr txBox="1"/>
          <p:nvPr/>
        </p:nvSpPr>
        <p:spPr>
          <a:xfrm>
            <a:off x="346229" y="311405"/>
            <a:ext cx="3693111" cy="369332"/>
          </a:xfrm>
          <a:prstGeom prst="rect">
            <a:avLst/>
          </a:prstGeom>
          <a:noFill/>
        </p:spPr>
        <p:txBody>
          <a:bodyPr wrap="square" rtlCol="0">
            <a:spAutoFit/>
          </a:bodyPr>
          <a:lstStyle/>
          <a:p>
            <a:r>
              <a:rPr lang="en-US" altLang="zh-CN" dirty="0"/>
              <a:t>1.</a:t>
            </a:r>
            <a:r>
              <a:rPr lang="zh-CN" altLang="en-US" dirty="0"/>
              <a:t>空缺值处理</a:t>
            </a:r>
          </a:p>
        </p:txBody>
      </p:sp>
      <p:sp>
        <p:nvSpPr>
          <p:cNvPr id="10" name="文本框 9">
            <a:extLst>
              <a:ext uri="{FF2B5EF4-FFF2-40B4-BE49-F238E27FC236}">
                <a16:creationId xmlns:a16="http://schemas.microsoft.com/office/drawing/2014/main" id="{6D2D9CC7-6CDD-45BA-B7BD-6E4E84FC84AF}"/>
              </a:ext>
            </a:extLst>
          </p:cNvPr>
          <p:cNvSpPr txBox="1"/>
          <p:nvPr/>
        </p:nvSpPr>
        <p:spPr>
          <a:xfrm>
            <a:off x="1334897" y="1850772"/>
            <a:ext cx="3693111" cy="369332"/>
          </a:xfrm>
          <a:prstGeom prst="rect">
            <a:avLst/>
          </a:prstGeom>
          <a:noFill/>
        </p:spPr>
        <p:txBody>
          <a:bodyPr wrap="square" rtlCol="0">
            <a:spAutoFit/>
          </a:bodyPr>
          <a:lstStyle/>
          <a:p>
            <a:r>
              <a:rPr lang="en-US" altLang="zh-CN" dirty="0"/>
              <a:t>2.Str</a:t>
            </a:r>
            <a:r>
              <a:rPr lang="zh-CN" altLang="en-US" dirty="0"/>
              <a:t>类型转换</a:t>
            </a:r>
          </a:p>
        </p:txBody>
      </p:sp>
      <p:sp>
        <p:nvSpPr>
          <p:cNvPr id="11" name="文本框 10">
            <a:extLst>
              <a:ext uri="{FF2B5EF4-FFF2-40B4-BE49-F238E27FC236}">
                <a16:creationId xmlns:a16="http://schemas.microsoft.com/office/drawing/2014/main" id="{0A535DB5-2C85-4B2B-B894-CA5DCE814F34}"/>
              </a:ext>
            </a:extLst>
          </p:cNvPr>
          <p:cNvSpPr txBox="1"/>
          <p:nvPr/>
        </p:nvSpPr>
        <p:spPr>
          <a:xfrm>
            <a:off x="7978690" y="5389883"/>
            <a:ext cx="3893146" cy="923330"/>
          </a:xfrm>
          <a:prstGeom prst="rect">
            <a:avLst/>
          </a:prstGeom>
          <a:noFill/>
        </p:spPr>
        <p:txBody>
          <a:bodyPr wrap="square" rtlCol="0">
            <a:spAutoFit/>
          </a:bodyPr>
          <a:lstStyle/>
          <a:p>
            <a:r>
              <a:rPr lang="en-US" altLang="zh-CN" dirty="0"/>
              <a:t>3.</a:t>
            </a:r>
            <a:r>
              <a:rPr lang="zh-CN" altLang="en-US" dirty="0"/>
              <a:t>去重</a:t>
            </a:r>
            <a:endParaRPr lang="en-US" altLang="zh-CN" dirty="0"/>
          </a:p>
          <a:p>
            <a:endParaRPr lang="en-US" altLang="zh-CN" dirty="0"/>
          </a:p>
          <a:p>
            <a:r>
              <a:rPr lang="zh-CN" altLang="en-US" dirty="0"/>
              <a:t>将数据转换成</a:t>
            </a:r>
            <a:r>
              <a:rPr lang="en-US" altLang="zh-CN" dirty="0"/>
              <a:t>list</a:t>
            </a:r>
            <a:r>
              <a:rPr lang="zh-CN" altLang="en-US" dirty="0"/>
              <a:t>，然后在转换成</a:t>
            </a:r>
            <a:r>
              <a:rPr lang="en-US" altLang="zh-CN" dirty="0"/>
              <a:t>set</a:t>
            </a:r>
            <a:endParaRPr lang="zh-CN" altLang="en-US" dirty="0"/>
          </a:p>
        </p:txBody>
      </p:sp>
    </p:spTree>
    <p:extLst>
      <p:ext uri="{BB962C8B-B14F-4D97-AF65-F5344CB8AC3E}">
        <p14:creationId xmlns:p14="http://schemas.microsoft.com/office/powerpoint/2010/main" val="21611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7D55AAB-2B0E-4E25-93D3-9C2BD619D8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72" y="1938258"/>
            <a:ext cx="10400055" cy="3441610"/>
          </a:xfrm>
          <a:prstGeom prst="rect">
            <a:avLst/>
          </a:prstGeom>
        </p:spPr>
      </p:pic>
    </p:spTree>
    <p:extLst>
      <p:ext uri="{BB962C8B-B14F-4D97-AF65-F5344CB8AC3E}">
        <p14:creationId xmlns:p14="http://schemas.microsoft.com/office/powerpoint/2010/main" val="138565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5D6E6F9-D31D-4995-BCF9-DF165B9ED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73842" cy="3786117"/>
          </a:xfrm>
          <a:prstGeom prst="rect">
            <a:avLst/>
          </a:prstGeom>
        </p:spPr>
      </p:pic>
      <p:pic>
        <p:nvPicPr>
          <p:cNvPr id="7" name="图片 6">
            <a:extLst>
              <a:ext uri="{FF2B5EF4-FFF2-40B4-BE49-F238E27FC236}">
                <a16:creationId xmlns:a16="http://schemas.microsoft.com/office/drawing/2014/main" id="{69A01535-7DCF-4072-85A0-5D3CE2D5E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757" y="3048000"/>
            <a:ext cx="7620000" cy="3810000"/>
          </a:xfrm>
          <a:prstGeom prst="rect">
            <a:avLst/>
          </a:prstGeom>
        </p:spPr>
      </p:pic>
    </p:spTree>
    <p:extLst>
      <p:ext uri="{BB962C8B-B14F-4D97-AF65-F5344CB8AC3E}">
        <p14:creationId xmlns:p14="http://schemas.microsoft.com/office/powerpoint/2010/main" val="304243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26CAD52-F023-479A-8866-5B33D7FC6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572000"/>
          </a:xfrm>
          <a:prstGeom prst="rect">
            <a:avLst/>
          </a:prstGeom>
        </p:spPr>
      </p:pic>
      <p:pic>
        <p:nvPicPr>
          <p:cNvPr id="9" name="图片 8">
            <a:extLst>
              <a:ext uri="{FF2B5EF4-FFF2-40B4-BE49-F238E27FC236}">
                <a16:creationId xmlns:a16="http://schemas.microsoft.com/office/drawing/2014/main" id="{55D3A750-72D3-4156-AC5A-BF9507FE0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436" y="4512412"/>
            <a:ext cx="2469094" cy="2362973"/>
          </a:xfrm>
          <a:prstGeom prst="rect">
            <a:avLst/>
          </a:prstGeom>
        </p:spPr>
      </p:pic>
      <p:pic>
        <p:nvPicPr>
          <p:cNvPr id="11" name="图片 10">
            <a:extLst>
              <a:ext uri="{FF2B5EF4-FFF2-40B4-BE49-F238E27FC236}">
                <a16:creationId xmlns:a16="http://schemas.microsoft.com/office/drawing/2014/main" id="{D25A098A-9AD9-4EE6-94CF-046129882A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770" y="4572000"/>
            <a:ext cx="2461473" cy="2278577"/>
          </a:xfrm>
          <a:prstGeom prst="rect">
            <a:avLst/>
          </a:prstGeom>
        </p:spPr>
      </p:pic>
    </p:spTree>
    <p:extLst>
      <p:ext uri="{BB962C8B-B14F-4D97-AF65-F5344CB8AC3E}">
        <p14:creationId xmlns:p14="http://schemas.microsoft.com/office/powerpoint/2010/main" val="2369055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5033F63-242A-424A-9F05-72AFE590A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572000"/>
          </a:xfrm>
          <a:prstGeom prst="rect">
            <a:avLst/>
          </a:prstGeom>
        </p:spPr>
      </p:pic>
    </p:spTree>
    <p:extLst>
      <p:ext uri="{BB962C8B-B14F-4D97-AF65-F5344CB8AC3E}">
        <p14:creationId xmlns:p14="http://schemas.microsoft.com/office/powerpoint/2010/main" val="146167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F4C522-6E75-46E4-AFBE-541D1F46B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572000"/>
          </a:xfrm>
          <a:prstGeom prst="rect">
            <a:avLst/>
          </a:prstGeom>
        </p:spPr>
      </p:pic>
      <p:pic>
        <p:nvPicPr>
          <p:cNvPr id="4" name="图片 3">
            <a:extLst>
              <a:ext uri="{FF2B5EF4-FFF2-40B4-BE49-F238E27FC236}">
                <a16:creationId xmlns:a16="http://schemas.microsoft.com/office/drawing/2014/main" id="{B16B7D50-879B-4FEE-AD4E-A1151B4B7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912" y="4366044"/>
            <a:ext cx="1486029" cy="2491956"/>
          </a:xfrm>
          <a:prstGeom prst="rect">
            <a:avLst/>
          </a:prstGeom>
        </p:spPr>
      </p:pic>
      <p:pic>
        <p:nvPicPr>
          <p:cNvPr id="5" name="图片 4">
            <a:extLst>
              <a:ext uri="{FF2B5EF4-FFF2-40B4-BE49-F238E27FC236}">
                <a16:creationId xmlns:a16="http://schemas.microsoft.com/office/drawing/2014/main" id="{CEDACCB0-360C-49CA-9B8A-71340A483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060" y="4716594"/>
            <a:ext cx="1508891" cy="2141406"/>
          </a:xfrm>
          <a:prstGeom prst="rect">
            <a:avLst/>
          </a:prstGeom>
        </p:spPr>
      </p:pic>
    </p:spTree>
    <p:extLst>
      <p:ext uri="{BB962C8B-B14F-4D97-AF65-F5344CB8AC3E}">
        <p14:creationId xmlns:p14="http://schemas.microsoft.com/office/powerpoint/2010/main" val="3669722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0321EF-B074-475F-8333-482F48118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792" y="1438182"/>
            <a:ext cx="6631620" cy="4758567"/>
          </a:xfrm>
          <a:prstGeom prst="rect">
            <a:avLst/>
          </a:prstGeom>
        </p:spPr>
      </p:pic>
      <p:sp>
        <p:nvSpPr>
          <p:cNvPr id="4" name="文本框 3">
            <a:extLst>
              <a:ext uri="{FF2B5EF4-FFF2-40B4-BE49-F238E27FC236}">
                <a16:creationId xmlns:a16="http://schemas.microsoft.com/office/drawing/2014/main" id="{90BC26F6-2F4B-412A-8639-B66199EBCBC7}"/>
              </a:ext>
            </a:extLst>
          </p:cNvPr>
          <p:cNvSpPr txBox="1"/>
          <p:nvPr/>
        </p:nvSpPr>
        <p:spPr>
          <a:xfrm>
            <a:off x="4296792" y="967666"/>
            <a:ext cx="4953740" cy="369332"/>
          </a:xfrm>
          <a:prstGeom prst="rect">
            <a:avLst/>
          </a:prstGeom>
          <a:noFill/>
        </p:spPr>
        <p:txBody>
          <a:bodyPr wrap="square" rtlCol="0">
            <a:spAutoFit/>
          </a:bodyPr>
          <a:lstStyle/>
          <a:p>
            <a:r>
              <a:rPr lang="en-US" altLang="zh-CN" dirty="0"/>
              <a:t>heatmap</a:t>
            </a:r>
            <a:endParaRPr lang="zh-CN" altLang="en-US" dirty="0"/>
          </a:p>
        </p:txBody>
      </p:sp>
    </p:spTree>
    <p:extLst>
      <p:ext uri="{BB962C8B-B14F-4D97-AF65-F5344CB8AC3E}">
        <p14:creationId xmlns:p14="http://schemas.microsoft.com/office/powerpoint/2010/main" val="263249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3150BE-32C9-49B7-B746-597A7C2B2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847" y="0"/>
            <a:ext cx="6879272" cy="6858000"/>
          </a:xfrm>
          <a:prstGeom prst="rect">
            <a:avLst/>
          </a:prstGeom>
        </p:spPr>
      </p:pic>
      <p:sp>
        <p:nvSpPr>
          <p:cNvPr id="4" name="文本框 3">
            <a:extLst>
              <a:ext uri="{FF2B5EF4-FFF2-40B4-BE49-F238E27FC236}">
                <a16:creationId xmlns:a16="http://schemas.microsoft.com/office/drawing/2014/main" id="{7A642BE6-4EDE-4449-8812-290418646900}"/>
              </a:ext>
            </a:extLst>
          </p:cNvPr>
          <p:cNvSpPr txBox="1"/>
          <p:nvPr/>
        </p:nvSpPr>
        <p:spPr>
          <a:xfrm>
            <a:off x="257453" y="0"/>
            <a:ext cx="5225988" cy="369332"/>
          </a:xfrm>
          <a:prstGeom prst="rect">
            <a:avLst/>
          </a:prstGeom>
          <a:noFill/>
        </p:spPr>
        <p:txBody>
          <a:bodyPr wrap="square" rtlCol="0">
            <a:spAutoFit/>
          </a:bodyPr>
          <a:lstStyle/>
          <a:p>
            <a:r>
              <a:rPr lang="zh-CN" altLang="en-US" dirty="0"/>
              <a:t>数据间的两两关系</a:t>
            </a:r>
          </a:p>
        </p:txBody>
      </p:sp>
    </p:spTree>
    <p:extLst>
      <p:ext uri="{BB962C8B-B14F-4D97-AF65-F5344CB8AC3E}">
        <p14:creationId xmlns:p14="http://schemas.microsoft.com/office/powerpoint/2010/main" val="131860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86B6C4F-5FCC-4021-89FF-C1E16877B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9492" y="1016571"/>
            <a:ext cx="7333016" cy="4824857"/>
          </a:xfrm>
          <a:prstGeom prst="rect">
            <a:avLst/>
          </a:prstGeom>
        </p:spPr>
      </p:pic>
    </p:spTree>
    <p:extLst>
      <p:ext uri="{BB962C8B-B14F-4D97-AF65-F5344CB8AC3E}">
        <p14:creationId xmlns:p14="http://schemas.microsoft.com/office/powerpoint/2010/main" val="311398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24631" y="1758330"/>
            <a:ext cx="2398631" cy="3412814"/>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95033" y="2920103"/>
            <a:ext cx="1634898" cy="2079887"/>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82605" y="3002679"/>
            <a:ext cx="50037" cy="50037"/>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spc="100" dirty="0">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spc="100" dirty="0">
                <a:latin typeface="明兰" panose="02010600030101010101" pitchFamily="2" charset="-122"/>
                <a:ea typeface="明兰" panose="02010600030101010101" pitchFamily="2" charset="-122"/>
              </a:rPr>
              <a:t>Content</a:t>
            </a:r>
            <a:endParaRPr lang="zh-CN" altLang="en-US" sz="2000" b="1" spc="100" dirty="0">
              <a:latin typeface="明兰" panose="02010600030101010101" pitchFamily="2" charset="-122"/>
              <a:ea typeface="明兰" panose="02010600030101010101" pitchFamily="2" charset="-122"/>
            </a:endParaRPr>
          </a:p>
        </p:txBody>
      </p:sp>
      <p:grpSp>
        <p:nvGrpSpPr>
          <p:cNvPr id="2" name="组合 1"/>
          <p:cNvGrpSpPr/>
          <p:nvPr/>
        </p:nvGrpSpPr>
        <p:grpSpPr>
          <a:xfrm>
            <a:off x="6766667" y="1886931"/>
            <a:ext cx="2935116" cy="811736"/>
            <a:chOff x="6554232" y="1886931"/>
            <a:chExt cx="2935116" cy="811736"/>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1</a:t>
              </a:r>
              <a:endParaRPr lang="zh-CN" altLang="en-US" sz="4000" dirty="0">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692102" y="2630246"/>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418897" y="2000278"/>
              <a:ext cx="2070451"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背景及目标</a:t>
              </a:r>
            </a:p>
          </p:txBody>
        </p:sp>
      </p:grpSp>
      <p:grpSp>
        <p:nvGrpSpPr>
          <p:cNvPr id="3" name="组合 2"/>
          <p:cNvGrpSpPr/>
          <p:nvPr/>
        </p:nvGrpSpPr>
        <p:grpSpPr>
          <a:xfrm>
            <a:off x="6766667" y="2948217"/>
            <a:ext cx="3992354" cy="811736"/>
            <a:chOff x="6554232" y="2948217"/>
            <a:chExt cx="3992354" cy="811736"/>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2</a:t>
                </a:r>
                <a:endParaRPr lang="zh-CN" altLang="en-US" sz="4000" dirty="0">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418898" y="3089722"/>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数据获取</a:t>
              </a:r>
            </a:p>
          </p:txBody>
        </p:sp>
      </p:grpSp>
      <p:grpSp>
        <p:nvGrpSpPr>
          <p:cNvPr id="5" name="组合 4"/>
          <p:cNvGrpSpPr/>
          <p:nvPr/>
        </p:nvGrpSpPr>
        <p:grpSpPr>
          <a:xfrm>
            <a:off x="6766667" y="4064302"/>
            <a:ext cx="4205234" cy="811736"/>
            <a:chOff x="6554232" y="4064302"/>
            <a:chExt cx="4205234" cy="811736"/>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3</a:t>
                </a:r>
                <a:endParaRPr lang="zh-CN" altLang="en-US" sz="4000" dirty="0">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文本框 105"/>
            <p:cNvSpPr txBox="1"/>
            <p:nvPr/>
          </p:nvSpPr>
          <p:spPr>
            <a:xfrm>
              <a:off x="7418897" y="4239061"/>
              <a:ext cx="3340569"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处理过程及结果</a:t>
              </a:r>
            </a:p>
          </p:txBody>
        </p:sp>
      </p:grpSp>
      <p:grpSp>
        <p:nvGrpSpPr>
          <p:cNvPr id="9" name="组合 8"/>
          <p:cNvGrpSpPr/>
          <p:nvPr/>
        </p:nvGrpSpPr>
        <p:grpSpPr>
          <a:xfrm>
            <a:off x="6766667" y="5180387"/>
            <a:ext cx="3992354" cy="811736"/>
            <a:chOff x="6554232" y="5180387"/>
            <a:chExt cx="3992354" cy="811736"/>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4</a:t>
                </a:r>
                <a:endParaRPr lang="zh-CN" altLang="en-US" sz="4000" dirty="0">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7418898" y="5295454"/>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结果分析</a:t>
              </a: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71071">
            <a:off x="-1347852" y="2541700"/>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0BE891-F20D-4FE9-9E9F-D59C667C2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54"/>
            <a:ext cx="4814397" cy="3582216"/>
          </a:xfrm>
          <a:prstGeom prst="rect">
            <a:avLst/>
          </a:prstGeom>
        </p:spPr>
      </p:pic>
      <p:pic>
        <p:nvPicPr>
          <p:cNvPr id="5" name="图片 4">
            <a:extLst>
              <a:ext uri="{FF2B5EF4-FFF2-40B4-BE49-F238E27FC236}">
                <a16:creationId xmlns:a16="http://schemas.microsoft.com/office/drawing/2014/main" id="{01787B22-124F-4299-989F-5312EFF80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122" y="0"/>
            <a:ext cx="6930324" cy="6858000"/>
          </a:xfrm>
          <a:prstGeom prst="rect">
            <a:avLst/>
          </a:prstGeom>
        </p:spPr>
      </p:pic>
      <p:pic>
        <p:nvPicPr>
          <p:cNvPr id="7" name="图片 6">
            <a:extLst>
              <a:ext uri="{FF2B5EF4-FFF2-40B4-BE49-F238E27FC236}">
                <a16:creationId xmlns:a16="http://schemas.microsoft.com/office/drawing/2014/main" id="{F73341C0-4805-4511-9EC8-1EE4B53BA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52" y="3679870"/>
            <a:ext cx="4865208" cy="3201129"/>
          </a:xfrm>
          <a:prstGeom prst="rect">
            <a:avLst/>
          </a:prstGeom>
        </p:spPr>
      </p:pic>
    </p:spTree>
    <p:extLst>
      <p:ext uri="{BB962C8B-B14F-4D97-AF65-F5344CB8AC3E}">
        <p14:creationId xmlns:p14="http://schemas.microsoft.com/office/powerpoint/2010/main" val="350714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B79A39B-F38F-4068-A5EF-A848AD40D635}"/>
              </a:ext>
            </a:extLst>
          </p:cNvPr>
          <p:cNvSpPr txBox="1"/>
          <p:nvPr/>
        </p:nvSpPr>
        <p:spPr>
          <a:xfrm>
            <a:off x="257453" y="0"/>
            <a:ext cx="5225988" cy="523220"/>
          </a:xfrm>
          <a:prstGeom prst="rect">
            <a:avLst/>
          </a:prstGeom>
          <a:noFill/>
        </p:spPr>
        <p:txBody>
          <a:bodyPr wrap="square" rtlCol="0">
            <a:spAutoFit/>
          </a:bodyPr>
          <a:lstStyle/>
          <a:p>
            <a:r>
              <a:rPr lang="en-US" altLang="zh-CN" sz="2800" dirty="0"/>
              <a:t>PCA</a:t>
            </a:r>
            <a:r>
              <a:rPr lang="zh-CN" altLang="en-US" sz="2800" dirty="0"/>
              <a:t>降维</a:t>
            </a:r>
          </a:p>
        </p:txBody>
      </p:sp>
      <p:pic>
        <p:nvPicPr>
          <p:cNvPr id="4" name="图片 3">
            <a:extLst>
              <a:ext uri="{FF2B5EF4-FFF2-40B4-BE49-F238E27FC236}">
                <a16:creationId xmlns:a16="http://schemas.microsoft.com/office/drawing/2014/main" id="{B94A8E6C-4535-4095-81CC-9DBB81EE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69" y="1092984"/>
            <a:ext cx="5144650" cy="1011088"/>
          </a:xfrm>
          <a:prstGeom prst="rect">
            <a:avLst/>
          </a:prstGeom>
        </p:spPr>
      </p:pic>
      <p:pic>
        <p:nvPicPr>
          <p:cNvPr id="8" name="图片 7">
            <a:extLst>
              <a:ext uri="{FF2B5EF4-FFF2-40B4-BE49-F238E27FC236}">
                <a16:creationId xmlns:a16="http://schemas.microsoft.com/office/drawing/2014/main" id="{EE955AA3-D40C-4A13-A390-E41CC7084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878" y="2423617"/>
            <a:ext cx="5515980" cy="3657965"/>
          </a:xfrm>
          <a:prstGeom prst="rect">
            <a:avLst/>
          </a:prstGeom>
        </p:spPr>
      </p:pic>
      <p:pic>
        <p:nvPicPr>
          <p:cNvPr id="10" name="图片 9">
            <a:extLst>
              <a:ext uri="{FF2B5EF4-FFF2-40B4-BE49-F238E27FC236}">
                <a16:creationId xmlns:a16="http://schemas.microsoft.com/office/drawing/2014/main" id="{AAEDAD01-850F-4098-822A-4DE7B1FDC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10" y="2316705"/>
            <a:ext cx="5665491" cy="3836274"/>
          </a:xfrm>
          <a:prstGeom prst="rect">
            <a:avLst/>
          </a:prstGeom>
        </p:spPr>
      </p:pic>
      <p:pic>
        <p:nvPicPr>
          <p:cNvPr id="12" name="图片 11">
            <a:extLst>
              <a:ext uri="{FF2B5EF4-FFF2-40B4-BE49-F238E27FC236}">
                <a16:creationId xmlns:a16="http://schemas.microsoft.com/office/drawing/2014/main" id="{7C5FFB52-842C-438A-8F00-1A491F895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9683" y="1092984"/>
            <a:ext cx="5491547" cy="748848"/>
          </a:xfrm>
          <a:prstGeom prst="rect">
            <a:avLst/>
          </a:prstGeom>
        </p:spPr>
      </p:pic>
    </p:spTree>
    <p:extLst>
      <p:ext uri="{BB962C8B-B14F-4D97-AF65-F5344CB8AC3E}">
        <p14:creationId xmlns:p14="http://schemas.microsoft.com/office/powerpoint/2010/main" val="364608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44F5309-84A6-4217-B924-4F6BB2AD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252" y="0"/>
            <a:ext cx="9563929" cy="3505504"/>
          </a:xfrm>
          <a:prstGeom prst="rect">
            <a:avLst/>
          </a:prstGeom>
        </p:spPr>
      </p:pic>
      <p:pic>
        <p:nvPicPr>
          <p:cNvPr id="5" name="图片 4">
            <a:extLst>
              <a:ext uri="{FF2B5EF4-FFF2-40B4-BE49-F238E27FC236}">
                <a16:creationId xmlns:a16="http://schemas.microsoft.com/office/drawing/2014/main" id="{2CA2A838-E904-4DCB-9443-E6008C49A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593" y="3523260"/>
            <a:ext cx="6988981" cy="2810786"/>
          </a:xfrm>
          <a:prstGeom prst="rect">
            <a:avLst/>
          </a:prstGeom>
        </p:spPr>
      </p:pic>
    </p:spTree>
    <p:extLst>
      <p:ext uri="{BB962C8B-B14F-4D97-AF65-F5344CB8AC3E}">
        <p14:creationId xmlns:p14="http://schemas.microsoft.com/office/powerpoint/2010/main" val="3674057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9891264-F149-4EFA-A6CB-C3ED01A63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2" y="0"/>
            <a:ext cx="9548687" cy="3139712"/>
          </a:xfrm>
          <a:prstGeom prst="rect">
            <a:avLst/>
          </a:prstGeom>
        </p:spPr>
      </p:pic>
      <p:pic>
        <p:nvPicPr>
          <p:cNvPr id="8" name="图片 7">
            <a:extLst>
              <a:ext uri="{FF2B5EF4-FFF2-40B4-BE49-F238E27FC236}">
                <a16:creationId xmlns:a16="http://schemas.microsoft.com/office/drawing/2014/main" id="{D51AF65F-1337-4B5A-A4EF-236409F58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389" y="1729296"/>
            <a:ext cx="9563929" cy="5128704"/>
          </a:xfrm>
          <a:prstGeom prst="rect">
            <a:avLst/>
          </a:prstGeom>
        </p:spPr>
      </p:pic>
    </p:spTree>
    <p:extLst>
      <p:ext uri="{BB962C8B-B14F-4D97-AF65-F5344CB8AC3E}">
        <p14:creationId xmlns:p14="http://schemas.microsoft.com/office/powerpoint/2010/main" val="344517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E56A020-6FE3-4497-B3BB-79A6EC9D6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6"/>
            <a:ext cx="7637247" cy="2862341"/>
          </a:xfrm>
          <a:prstGeom prst="rect">
            <a:avLst/>
          </a:prstGeom>
        </p:spPr>
      </p:pic>
      <p:sp>
        <p:nvSpPr>
          <p:cNvPr id="4" name="文本框 3">
            <a:extLst>
              <a:ext uri="{FF2B5EF4-FFF2-40B4-BE49-F238E27FC236}">
                <a16:creationId xmlns:a16="http://schemas.microsoft.com/office/drawing/2014/main" id="{F8F4E06F-8F57-4734-929B-9949AA06449D}"/>
              </a:ext>
            </a:extLst>
          </p:cNvPr>
          <p:cNvSpPr txBox="1"/>
          <p:nvPr/>
        </p:nvSpPr>
        <p:spPr>
          <a:xfrm>
            <a:off x="2894121" y="2677675"/>
            <a:ext cx="3915053" cy="369332"/>
          </a:xfrm>
          <a:prstGeom prst="rect">
            <a:avLst/>
          </a:prstGeom>
          <a:noFill/>
        </p:spPr>
        <p:txBody>
          <a:bodyPr wrap="square" rtlCol="0">
            <a:spAutoFit/>
          </a:bodyPr>
          <a:lstStyle/>
          <a:p>
            <a:r>
              <a:rPr lang="zh-CN" altLang="en-US" dirty="0"/>
              <a:t>网球运动员分类结果</a:t>
            </a:r>
          </a:p>
        </p:txBody>
      </p:sp>
      <p:pic>
        <p:nvPicPr>
          <p:cNvPr id="8" name="图片 7">
            <a:extLst>
              <a:ext uri="{FF2B5EF4-FFF2-40B4-BE49-F238E27FC236}">
                <a16:creationId xmlns:a16="http://schemas.microsoft.com/office/drawing/2014/main" id="{BC142EB9-7DE2-41E0-BA5C-E692FBB9B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476" y="3047007"/>
            <a:ext cx="8853524" cy="3271302"/>
          </a:xfrm>
          <a:prstGeom prst="rect">
            <a:avLst/>
          </a:prstGeom>
        </p:spPr>
      </p:pic>
      <p:sp>
        <p:nvSpPr>
          <p:cNvPr id="9" name="文本框 8">
            <a:extLst>
              <a:ext uri="{FF2B5EF4-FFF2-40B4-BE49-F238E27FC236}">
                <a16:creationId xmlns:a16="http://schemas.microsoft.com/office/drawing/2014/main" id="{74C94A7D-529A-4F41-BD71-FC4605123DDF}"/>
              </a:ext>
            </a:extLst>
          </p:cNvPr>
          <p:cNvSpPr txBox="1"/>
          <p:nvPr/>
        </p:nvSpPr>
        <p:spPr>
          <a:xfrm>
            <a:off x="6809174" y="6318309"/>
            <a:ext cx="3915053" cy="369332"/>
          </a:xfrm>
          <a:prstGeom prst="rect">
            <a:avLst/>
          </a:prstGeom>
          <a:noFill/>
        </p:spPr>
        <p:txBody>
          <a:bodyPr wrap="square" rtlCol="0">
            <a:spAutoFit/>
          </a:bodyPr>
          <a:lstStyle/>
          <a:p>
            <a:r>
              <a:rPr lang="zh-CN" altLang="en-US" dirty="0"/>
              <a:t>游泳运动员分类结果</a:t>
            </a:r>
          </a:p>
        </p:txBody>
      </p:sp>
    </p:spTree>
    <p:extLst>
      <p:ext uri="{BB962C8B-B14F-4D97-AF65-F5344CB8AC3E}">
        <p14:creationId xmlns:p14="http://schemas.microsoft.com/office/powerpoint/2010/main" val="105686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9102129" y="894266"/>
            <a:ext cx="5359636" cy="4845111"/>
          </a:xfrm>
          <a:prstGeom prst="rect">
            <a:avLst/>
          </a:prstGeom>
        </p:spPr>
      </p:pic>
      <p:grpSp>
        <p:nvGrpSpPr>
          <p:cNvPr id="2" name="组合 1"/>
          <p:cNvGrpSpPr/>
          <p:nvPr/>
        </p:nvGrpSpPr>
        <p:grpSpPr>
          <a:xfrm>
            <a:off x="-1794073"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4651695"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4</a:t>
            </a:r>
            <a:endParaRPr lang="zh-CN" altLang="en-US" sz="6600" spc="100" dirty="0">
              <a:latin typeface="明兰" panose="02010600030101010101" pitchFamily="2" charset="-122"/>
              <a:ea typeface="明兰" panose="02010600030101010101" pitchFamily="2" charset="-122"/>
            </a:endParaRPr>
          </a:p>
        </p:txBody>
      </p:sp>
      <p:sp>
        <p:nvSpPr>
          <p:cNvPr id="44" name="文本框 43"/>
          <p:cNvSpPr txBox="1"/>
          <p:nvPr/>
        </p:nvSpPr>
        <p:spPr>
          <a:xfrm>
            <a:off x="5122801" y="4002467"/>
            <a:ext cx="3650313"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结果分析</a:t>
            </a:r>
          </a:p>
        </p:txBody>
      </p:sp>
      <p:sp>
        <p:nvSpPr>
          <p:cNvPr id="45" name="文本框 44"/>
          <p:cNvSpPr txBox="1"/>
          <p:nvPr/>
        </p:nvSpPr>
        <p:spPr>
          <a:xfrm>
            <a:off x="5184941"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Result analysis</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rot="-5400000">
            <a:off x="7664596" y="-280424"/>
            <a:ext cx="478489" cy="560847"/>
            <a:chOff x="758562" y="2561597"/>
            <a:chExt cx="423517" cy="496415"/>
          </a:xfrm>
        </p:grpSpPr>
        <p:sp>
          <p:nvSpPr>
            <p:cNvPr id="47" name="任意多边形 4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4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5400000">
            <a:off x="113145" y="5746450"/>
            <a:ext cx="300471" cy="352188"/>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294544" y="6554729"/>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76861293"/>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4" grpId="0"/>
      <p:bldP spid="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3B8770-6D59-4D70-99D0-31CC2374858A}"/>
              </a:ext>
            </a:extLst>
          </p:cNvPr>
          <p:cNvSpPr txBox="1"/>
          <p:nvPr/>
        </p:nvSpPr>
        <p:spPr>
          <a:xfrm>
            <a:off x="4746233" y="2845310"/>
            <a:ext cx="2784073" cy="646331"/>
          </a:xfrm>
          <a:prstGeom prst="rect">
            <a:avLst/>
          </a:prstGeom>
          <a:noFill/>
        </p:spPr>
        <p:txBody>
          <a:bodyPr wrap="square" rtlCol="0">
            <a:spAutoFit/>
          </a:bodyPr>
          <a:lstStyle/>
          <a:p>
            <a:pPr algn="ctr"/>
            <a:r>
              <a:rPr lang="zh-CN" altLang="en-US" sz="3600" spc="100" dirty="0">
                <a:latin typeface="明兰" panose="02010600030101010101" pitchFamily="2" charset="-122"/>
                <a:ea typeface="明兰" panose="02010600030101010101" pitchFamily="2" charset="-122"/>
              </a:rPr>
              <a:t>结果分析</a:t>
            </a:r>
          </a:p>
        </p:txBody>
      </p:sp>
      <p:sp>
        <p:nvSpPr>
          <p:cNvPr id="3" name="文本框 2">
            <a:extLst>
              <a:ext uri="{FF2B5EF4-FFF2-40B4-BE49-F238E27FC236}">
                <a16:creationId xmlns:a16="http://schemas.microsoft.com/office/drawing/2014/main" id="{9087ACE2-6C30-4089-A930-3A854036C313}"/>
              </a:ext>
            </a:extLst>
          </p:cNvPr>
          <p:cNvSpPr txBox="1"/>
          <p:nvPr/>
        </p:nvSpPr>
        <p:spPr>
          <a:xfrm>
            <a:off x="4959965" y="3530375"/>
            <a:ext cx="2792108" cy="461665"/>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明兰" panose="02010600030101010101" pitchFamily="2" charset="-122"/>
                <a:ea typeface="明兰" panose="02010600030101010101" pitchFamily="2" charset="-122"/>
              </a:rPr>
              <a:t>Result</a:t>
            </a:r>
          </a:p>
          <a:p>
            <a:r>
              <a:rPr lang="en-US" altLang="zh-CN" sz="1200" spc="200" dirty="0">
                <a:latin typeface="明兰" panose="02010600030101010101" pitchFamily="2" charset="-122"/>
                <a:ea typeface="明兰" panose="02010600030101010101" pitchFamily="2" charset="-122"/>
              </a:rPr>
              <a:t>analysis</a:t>
            </a:r>
            <a:endParaRPr lang="zh-CN" altLang="en-US" sz="1200" spc="200" dirty="0">
              <a:latin typeface="明兰" panose="02010600030101010101" pitchFamily="2" charset="-122"/>
              <a:ea typeface="明兰" panose="02010600030101010101" pitchFamily="2" charset="-122"/>
            </a:endParaRPr>
          </a:p>
        </p:txBody>
      </p:sp>
      <p:sp>
        <p:nvSpPr>
          <p:cNvPr id="6" name="矩形 5">
            <a:extLst>
              <a:ext uri="{FF2B5EF4-FFF2-40B4-BE49-F238E27FC236}">
                <a16:creationId xmlns:a16="http://schemas.microsoft.com/office/drawing/2014/main" id="{495D6DE2-CE91-4F4C-9B88-CCA13889F609}"/>
              </a:ext>
            </a:extLst>
          </p:cNvPr>
          <p:cNvSpPr/>
          <p:nvPr/>
        </p:nvSpPr>
        <p:spPr>
          <a:xfrm>
            <a:off x="340074" y="948830"/>
            <a:ext cx="3383332" cy="1859546"/>
          </a:xfrm>
          <a:prstGeom prst="rect">
            <a:avLst/>
          </a:prstGeom>
        </p:spPr>
        <p:txBody>
          <a:bodyPr wrap="square" lIns="91438" tIns="45719" rIns="91438" bIns="45719">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不同国家运动会得到的奖牌数量与本国家的人口和经济水平呈现相关</a:t>
            </a:r>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经济水平高或者人口众多的国家其运动会夺得的奖牌数较多</a:t>
            </a:r>
          </a:p>
        </p:txBody>
      </p:sp>
      <p:sp>
        <p:nvSpPr>
          <p:cNvPr id="8" name="矩形 7">
            <a:extLst>
              <a:ext uri="{FF2B5EF4-FFF2-40B4-BE49-F238E27FC236}">
                <a16:creationId xmlns:a16="http://schemas.microsoft.com/office/drawing/2014/main" id="{00AD6DA8-5CBA-4B1B-BA8B-7441543C2E29}"/>
              </a:ext>
            </a:extLst>
          </p:cNvPr>
          <p:cNvSpPr/>
          <p:nvPr/>
        </p:nvSpPr>
        <p:spPr>
          <a:xfrm>
            <a:off x="501120" y="3761207"/>
            <a:ext cx="3383332" cy="2219645"/>
          </a:xfrm>
          <a:prstGeom prst="rect">
            <a:avLst/>
          </a:prstGeom>
        </p:spPr>
        <p:txBody>
          <a:bodyPr wrap="square" lIns="91438" tIns="45719" rIns="91438" bIns="45719">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本次实验通过贝叶斯岭回归，线性回归，弹性网络回归，梯度增强等算法建立回归模型，但效果不好</a:t>
            </a:r>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不能有效预测接下来奥运会中，有望夺冠的运动员的回归数据</a:t>
            </a:r>
            <a:endParaRPr lang="en-US" altLang="zh-CN" dirty="0">
              <a:latin typeface="微软雅黑 Light" panose="020B0502040204020203" pitchFamily="34" charset="-122"/>
              <a:ea typeface="微软雅黑 Light" panose="020B0502040204020203" pitchFamily="34" charset="-122"/>
            </a:endParaRPr>
          </a:p>
        </p:txBody>
      </p:sp>
      <p:sp>
        <p:nvSpPr>
          <p:cNvPr id="9" name="矩形 8">
            <a:extLst>
              <a:ext uri="{FF2B5EF4-FFF2-40B4-BE49-F238E27FC236}">
                <a16:creationId xmlns:a16="http://schemas.microsoft.com/office/drawing/2014/main" id="{39EB10EE-4A5B-4B54-8667-6D2D0C400B10}"/>
              </a:ext>
            </a:extLst>
          </p:cNvPr>
          <p:cNvSpPr/>
          <p:nvPr/>
        </p:nvSpPr>
        <p:spPr>
          <a:xfrm>
            <a:off x="8689288" y="1779698"/>
            <a:ext cx="3383332" cy="2579743"/>
          </a:xfrm>
          <a:prstGeom prst="rect">
            <a:avLst/>
          </a:prstGeom>
        </p:spPr>
        <p:txBody>
          <a:bodyPr wrap="square" lIns="91438" tIns="45719" rIns="91438" bIns="45719">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本次实验通过贝叶斯分类器，</a:t>
            </a:r>
            <a:r>
              <a:rPr lang="en-US" altLang="zh-CN" dirty="0">
                <a:latin typeface="微软雅黑 Light" panose="020B0502040204020203" pitchFamily="34" charset="-122"/>
                <a:ea typeface="微软雅黑 Light" panose="020B0502040204020203" pitchFamily="34" charset="-122"/>
              </a:rPr>
              <a:t>SVC</a:t>
            </a:r>
            <a:r>
              <a:rPr lang="zh-CN" altLang="en-US" dirty="0">
                <a:latin typeface="微软雅黑 Light" panose="020B0502040204020203" pitchFamily="34" charset="-122"/>
                <a:ea typeface="微软雅黑 Light" panose="020B0502040204020203" pitchFamily="34" charset="-122"/>
              </a:rPr>
              <a:t>，随机森林等分类算法，能比较成功的预测一个运动员可能会夺得的奖牌种类</a:t>
            </a:r>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其中高斯贝叶斯的效果最好，对不同的运动数据集的分类都能得到较好较稳定的结果</a:t>
            </a:r>
          </a:p>
        </p:txBody>
      </p:sp>
      <p:grpSp>
        <p:nvGrpSpPr>
          <p:cNvPr id="12" name="组合 11">
            <a:extLst>
              <a:ext uri="{FF2B5EF4-FFF2-40B4-BE49-F238E27FC236}">
                <a16:creationId xmlns:a16="http://schemas.microsoft.com/office/drawing/2014/main" id="{3410C25E-A25C-47DB-814D-62C3282D8CED}"/>
              </a:ext>
            </a:extLst>
          </p:cNvPr>
          <p:cNvGrpSpPr/>
          <p:nvPr/>
        </p:nvGrpSpPr>
        <p:grpSpPr>
          <a:xfrm>
            <a:off x="5917376" y="2078455"/>
            <a:ext cx="478489" cy="560847"/>
            <a:chOff x="758562" y="2561597"/>
            <a:chExt cx="423517" cy="496415"/>
          </a:xfrm>
        </p:grpSpPr>
        <p:sp>
          <p:nvSpPr>
            <p:cNvPr id="13" name="任意多边形 15">
              <a:extLst>
                <a:ext uri="{FF2B5EF4-FFF2-40B4-BE49-F238E27FC236}">
                  <a16:creationId xmlns:a16="http://schemas.microsoft.com/office/drawing/2014/main" id="{FD9A3EDF-2300-4829-B413-A13D25549B32}"/>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6">
              <a:extLst>
                <a:ext uri="{FF2B5EF4-FFF2-40B4-BE49-F238E27FC236}">
                  <a16:creationId xmlns:a16="http://schemas.microsoft.com/office/drawing/2014/main" id="{EE7CD682-39E1-4844-8EE2-D8FA2964A964}"/>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18">
              <a:extLst>
                <a:ext uri="{FF2B5EF4-FFF2-40B4-BE49-F238E27FC236}">
                  <a16:creationId xmlns:a16="http://schemas.microsoft.com/office/drawing/2014/main" id="{0A3102AD-BEF4-430A-96B7-5A58DF5B571C}"/>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9">
              <a:extLst>
                <a:ext uri="{FF2B5EF4-FFF2-40B4-BE49-F238E27FC236}">
                  <a16:creationId xmlns:a16="http://schemas.microsoft.com/office/drawing/2014/main" id="{B32AF053-ECF7-4998-8A79-A9194A22E6F7}"/>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20">
              <a:extLst>
                <a:ext uri="{FF2B5EF4-FFF2-40B4-BE49-F238E27FC236}">
                  <a16:creationId xmlns:a16="http://schemas.microsoft.com/office/drawing/2014/main" id="{6FC3108C-6850-46BD-889F-1421B6F9E563}"/>
                </a:ext>
              </a:extLst>
            </p:cNvPr>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21">
              <a:extLst>
                <a:ext uri="{FF2B5EF4-FFF2-40B4-BE49-F238E27FC236}">
                  <a16:creationId xmlns:a16="http://schemas.microsoft.com/office/drawing/2014/main" id="{E80F98D9-0CEA-449F-95B9-6438D0CD812F}"/>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6676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9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0689" y="71882"/>
            <a:ext cx="7820116" cy="6858000"/>
          </a:xfrm>
          <a:prstGeom prst="rect">
            <a:avLst/>
          </a:prstGeom>
        </p:spPr>
      </p:pic>
      <p:sp>
        <p:nvSpPr>
          <p:cNvPr id="2" name="文本框 1"/>
          <p:cNvSpPr txBox="1"/>
          <p:nvPr/>
        </p:nvSpPr>
        <p:spPr>
          <a:xfrm>
            <a:off x="2059832" y="4555423"/>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答辩人：蔡铭</a:t>
            </a:r>
          </a:p>
        </p:txBody>
      </p:sp>
      <p:sp>
        <p:nvSpPr>
          <p:cNvPr id="18" name="文本框 17"/>
          <p:cNvSpPr txBox="1"/>
          <p:nvPr/>
        </p:nvSpPr>
        <p:spPr>
          <a:xfrm>
            <a:off x="4959053" y="4543848"/>
            <a:ext cx="1997269"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学号：</a:t>
            </a:r>
            <a:r>
              <a:rPr lang="en-US" altLang="zh-CN" sz="1400" dirty="0">
                <a:latin typeface="明兰" panose="02010600030101010101" pitchFamily="2" charset="-122"/>
                <a:ea typeface="明兰" panose="02010600030101010101" pitchFamily="2" charset="-122"/>
              </a:rPr>
              <a:t>201794106</a:t>
            </a:r>
            <a:endParaRPr lang="zh-CN" altLang="en-US" sz="1400" dirty="0">
              <a:latin typeface="明兰" panose="02010600030101010101" pitchFamily="2" charset="-122"/>
              <a:ea typeface="明兰" panose="02010600030101010101" pitchFamily="2" charset="-122"/>
            </a:endParaRP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3" name="Freeform 6"/>
          <p:cNvSpPr>
            <a:spLocks noEditPoints="1"/>
          </p:cNvSpPr>
          <p:nvPr/>
        </p:nvSpPr>
        <p:spPr bwMode="auto">
          <a:xfrm>
            <a:off x="1854874" y="4633594"/>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nvGrpSpPr>
          <p:cNvPr id="30" name="组合 29"/>
          <p:cNvGrpSpPr/>
          <p:nvPr/>
        </p:nvGrpSpPr>
        <p:grpSpPr>
          <a:xfrm>
            <a:off x="4804770" y="4631243"/>
            <a:ext cx="104968" cy="149989"/>
            <a:chOff x="11101388" y="-2608263"/>
            <a:chExt cx="4789488" cy="6843714"/>
          </a:xfrm>
          <a:solidFill>
            <a:schemeClr val="tx1"/>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65582" y="-681260"/>
            <a:ext cx="609600" cy="609600"/>
          </a:xfrm>
          <a:prstGeom prst="rect">
            <a:avLst/>
          </a:prstGeom>
        </p:spPr>
      </p:pic>
      <p:sp>
        <p:nvSpPr>
          <p:cNvPr id="76" name="文本框 75"/>
          <p:cNvSpPr txBox="1"/>
          <p:nvPr/>
        </p:nvSpPr>
        <p:spPr>
          <a:xfrm>
            <a:off x="1784352" y="2438883"/>
            <a:ext cx="6617298" cy="1323439"/>
          </a:xfrm>
          <a:prstGeom prst="rect">
            <a:avLst/>
          </a:prstGeom>
          <a:noFill/>
        </p:spPr>
        <p:txBody>
          <a:bodyPr vert="horz" wrap="square" rtlCol="0">
            <a:spAutoFit/>
          </a:bodyPr>
          <a:lstStyle/>
          <a:p>
            <a:r>
              <a:rPr lang="zh-CN" altLang="en-US"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感谢观看</a:t>
            </a:r>
            <a:endParaRPr lang="en-US" altLang="zh-CN"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endParaRPr>
          </a:p>
          <a:p>
            <a:r>
              <a:rPr lang="en-US" altLang="zh-CN"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rPr>
              <a:t>Thanks for watching</a:t>
            </a:r>
            <a:endParaRPr lang="zh-CN" altLang="en-US" sz="4000" spc="600" dirty="0">
              <a:solidFill>
                <a:schemeClr val="tx1">
                  <a:lumMod val="85000"/>
                  <a:lumOff val="15000"/>
                </a:schemeClr>
              </a:solidFill>
              <a:latin typeface="明兰" panose="02010600030101010101" pitchFamily="2" charset="-122"/>
              <a:ea typeface="明兰" panose="02010600030101010101" pitchFamily="2" charset="-122"/>
              <a:cs typeface="Open Sans" panose="020B0606030504020204" pitchFamily="34" charset="0"/>
            </a:endParaRPr>
          </a:p>
        </p:txBody>
      </p:sp>
      <p:cxnSp>
        <p:nvCxnSpPr>
          <p:cNvPr id="77" name="直接连接符 76"/>
          <p:cNvCxnSpPr>
            <a:cxnSpLocks/>
          </p:cNvCxnSpPr>
          <p:nvPr/>
        </p:nvCxnSpPr>
        <p:spPr>
          <a:xfrm flipH="1">
            <a:off x="1802524" y="3754560"/>
            <a:ext cx="7657706"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sp>
        <p:nvSpPr>
          <p:cNvPr id="78" name="矩形 77"/>
          <p:cNvSpPr/>
          <p:nvPr/>
        </p:nvSpPr>
        <p:spPr>
          <a:xfrm>
            <a:off x="1710875" y="3973959"/>
            <a:ext cx="5586408" cy="400110"/>
          </a:xfrm>
          <a:prstGeom prst="rect">
            <a:avLst/>
          </a:prstGeom>
          <a:noFill/>
        </p:spPr>
        <p:txBody>
          <a:bodyPr wrap="square" rtlCol="0">
            <a:spAutoFit/>
          </a:bodyPr>
          <a:lstStyle/>
          <a:p>
            <a:r>
              <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rPr>
              <a:t>智能信息处理</a:t>
            </a:r>
            <a:r>
              <a:rPr lang="en-US" altLang="zh-CN" sz="2000" spc="300" dirty="0">
                <a:solidFill>
                  <a:schemeClr val="tx1">
                    <a:lumMod val="85000"/>
                    <a:lumOff val="15000"/>
                  </a:schemeClr>
                </a:solidFill>
                <a:latin typeface="华文细黑" panose="02010600040101010101" pitchFamily="2" charset="-122"/>
                <a:ea typeface="华文细黑" panose="02010600040101010101" pitchFamily="2" charset="-122"/>
              </a:rPr>
              <a:t>01</a:t>
            </a:r>
            <a:endPar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6303295"/>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animEffect transition="in" filter="fade">
                                      <p:cBhvr>
                                        <p:cTn id="9" dur="1000"/>
                                        <p:tgtEl>
                                          <p:spTgt spid="79"/>
                                        </p:tgtEl>
                                      </p:cBhvr>
                                    </p:animEffect>
                                  </p:childTnLst>
                                </p:cTn>
                              </p:par>
                              <p:par>
                                <p:cTn id="10" presetID="63" presetClass="path" presetSubtype="0" decel="30000" fill="hold" nodeType="withEffect">
                                  <p:stCondLst>
                                    <p:cond delay="0"/>
                                  </p:stCondLst>
                                  <p:childTnLst>
                                    <p:animMotion origin="layout" path="M -0.12435 -0.12408 L -1.04167E-6 3.33333E-6 " pathEditMode="relative" rAng="0" ptsTypes="AA">
                                      <p:cBhvr>
                                        <p:cTn id="11" dur="1000" fill="hold"/>
                                        <p:tgtEl>
                                          <p:spTgt spid="79"/>
                                        </p:tgtEl>
                                        <p:attrNameLst>
                                          <p:attrName>ppt_x</p:attrName>
                                          <p:attrName>ppt_y</p:attrName>
                                        </p:attrNameLst>
                                      </p:cBhvr>
                                      <p:rCtr x="6211" y="6204"/>
                                    </p:animMotion>
                                  </p:childTnLst>
                                </p:cTn>
                              </p:par>
                              <p:par>
                                <p:cTn id="12" presetID="6" presetClass="emph" presetSubtype="0" decel="30000" fill="hold" nodeType="withEffect">
                                  <p:stCondLst>
                                    <p:cond delay="0"/>
                                  </p:stCondLst>
                                  <p:childTnLst>
                                    <p:animScale>
                                      <p:cBhvr>
                                        <p:cTn id="13" dur="1000" fill="hold"/>
                                        <p:tgtEl>
                                          <p:spTgt spid="79"/>
                                        </p:tgtEl>
                                      </p:cBhvr>
                                      <p:by x="150000" y="150000"/>
                                      <p:from x="146726" y="119179"/>
                                      <p:to x="100000" y="100000"/>
                                    </p:animScale>
                                  </p:childTnLst>
                                </p:cTn>
                              </p:par>
                              <p:par>
                                <p:cTn id="14" presetID="22" presetClass="entr" presetSubtype="2" fill="hold" nodeType="withEffect">
                                  <p:stCondLst>
                                    <p:cond delay="750"/>
                                  </p:stCondLst>
                                  <p:childTnLst>
                                    <p:set>
                                      <p:cBhvr>
                                        <p:cTn id="15" dur="1" fill="hold">
                                          <p:stCondLst>
                                            <p:cond delay="0"/>
                                          </p:stCondLst>
                                        </p:cTn>
                                        <p:tgtEl>
                                          <p:spTgt spid="77"/>
                                        </p:tgtEl>
                                        <p:attrNameLst>
                                          <p:attrName>style.visibility</p:attrName>
                                        </p:attrNameLst>
                                      </p:cBhvr>
                                      <p:to>
                                        <p:strVal val="visible"/>
                                      </p:to>
                                    </p:set>
                                    <p:animEffect transition="in" filter="wipe(right)">
                                      <p:cBhvr>
                                        <p:cTn id="16" dur="500"/>
                                        <p:tgtEl>
                                          <p:spTgt spid="77"/>
                                        </p:tgtEl>
                                      </p:cBhvr>
                                    </p:animEffect>
                                  </p:childTnLst>
                                </p:cTn>
                              </p:par>
                            </p:childTnLst>
                          </p:cTn>
                        </p:par>
                        <p:par>
                          <p:cTn id="17" fill="hold">
                            <p:stCondLst>
                              <p:cond delay="125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76"/>
                                        </p:tgtEl>
                                        <p:attrNameLst>
                                          <p:attrName>style.visibility</p:attrName>
                                        </p:attrNameLst>
                                      </p:cBhvr>
                                      <p:to>
                                        <p:strVal val="visible"/>
                                      </p:to>
                                    </p:set>
                                    <p:anim calcmode="lin" valueType="num">
                                      <p:cBhvr>
                                        <p:cTn id="20" dur="1000" fill="hold"/>
                                        <p:tgtEl>
                                          <p:spTgt spid="76"/>
                                        </p:tgtEl>
                                        <p:attrNameLst>
                                          <p:attrName>ppt_w</p:attrName>
                                        </p:attrNameLst>
                                      </p:cBhvr>
                                      <p:tavLst>
                                        <p:tav tm="0">
                                          <p:val>
                                            <p:fltVal val="0"/>
                                          </p:val>
                                        </p:tav>
                                        <p:tav tm="100000">
                                          <p:val>
                                            <p:strVal val="#ppt_w"/>
                                          </p:val>
                                        </p:tav>
                                      </p:tavLst>
                                    </p:anim>
                                    <p:anim calcmode="lin" valueType="num">
                                      <p:cBhvr>
                                        <p:cTn id="21" dur="1000" fill="hold"/>
                                        <p:tgtEl>
                                          <p:spTgt spid="76"/>
                                        </p:tgtEl>
                                        <p:attrNameLst>
                                          <p:attrName>ppt_h</p:attrName>
                                        </p:attrNameLst>
                                      </p:cBhvr>
                                      <p:tavLst>
                                        <p:tav tm="0">
                                          <p:val>
                                            <p:fltVal val="0"/>
                                          </p:val>
                                        </p:tav>
                                        <p:tav tm="100000">
                                          <p:val>
                                            <p:strVal val="#ppt_h"/>
                                          </p:val>
                                        </p:tav>
                                      </p:tavLst>
                                    </p:anim>
                                    <p:animEffect transition="in" filter="fade">
                                      <p:cBhvr>
                                        <p:cTn id="22" dur="1000"/>
                                        <p:tgtEl>
                                          <p:spTgt spid="76"/>
                                        </p:tgtEl>
                                      </p:cBhvr>
                                    </p:animEffect>
                                  </p:childTnLst>
                                </p:cTn>
                              </p:par>
                            </p:childTnLst>
                          </p:cTn>
                        </p:par>
                        <p:par>
                          <p:cTn id="23" fill="hold">
                            <p:stCondLst>
                              <p:cond delay="4250"/>
                            </p:stCondLst>
                            <p:childTnLst>
                              <p:par>
                                <p:cTn id="24" presetID="14" presetClass="entr" presetSubtype="10" fill="hold" grpId="0" nodeType="after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randombar(horizontal)">
                                      <p:cBhvr>
                                        <p:cTn id="26" dur="500"/>
                                        <p:tgtEl>
                                          <p:spTgt spid="78"/>
                                        </p:tgtEl>
                                      </p:cBhvr>
                                    </p:animEffect>
                                  </p:childTnLst>
                                </p:cTn>
                              </p:par>
                            </p:childTnLst>
                          </p:cTn>
                        </p:par>
                        <p:par>
                          <p:cTn id="27" fill="hold">
                            <p:stCondLst>
                              <p:cond delay="475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250"/>
                            </p:stCondLst>
                            <p:childTnLst>
                              <p:par>
                                <p:cTn id="44" presetID="31" presetClass="entr" presetSubtype="0"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p:cTn id="46" dur="1000" fill="hold"/>
                                        <p:tgtEl>
                                          <p:spTgt spid="80"/>
                                        </p:tgtEl>
                                        <p:attrNameLst>
                                          <p:attrName>ppt_w</p:attrName>
                                        </p:attrNameLst>
                                      </p:cBhvr>
                                      <p:tavLst>
                                        <p:tav tm="0">
                                          <p:val>
                                            <p:fltVal val="0"/>
                                          </p:val>
                                        </p:tav>
                                        <p:tav tm="100000">
                                          <p:val>
                                            <p:strVal val="#ppt_w"/>
                                          </p:val>
                                        </p:tav>
                                      </p:tavLst>
                                    </p:anim>
                                    <p:anim calcmode="lin" valueType="num">
                                      <p:cBhvr>
                                        <p:cTn id="47" dur="1000" fill="hold"/>
                                        <p:tgtEl>
                                          <p:spTgt spid="80"/>
                                        </p:tgtEl>
                                        <p:attrNameLst>
                                          <p:attrName>ppt_h</p:attrName>
                                        </p:attrNameLst>
                                      </p:cBhvr>
                                      <p:tavLst>
                                        <p:tav tm="0">
                                          <p:val>
                                            <p:fltVal val="0"/>
                                          </p:val>
                                        </p:tav>
                                        <p:tav tm="100000">
                                          <p:val>
                                            <p:strVal val="#ppt_h"/>
                                          </p:val>
                                        </p:tav>
                                      </p:tavLst>
                                    </p:anim>
                                    <p:anim calcmode="lin" valueType="num">
                                      <p:cBhvr>
                                        <p:cTn id="48" dur="1000" fill="hold"/>
                                        <p:tgtEl>
                                          <p:spTgt spid="80"/>
                                        </p:tgtEl>
                                        <p:attrNameLst>
                                          <p:attrName>style.rotation</p:attrName>
                                        </p:attrNameLst>
                                      </p:cBhvr>
                                      <p:tavLst>
                                        <p:tav tm="0">
                                          <p:val>
                                            <p:fltVal val="90"/>
                                          </p:val>
                                        </p:tav>
                                        <p:tav tm="100000">
                                          <p:val>
                                            <p:fltVal val="0"/>
                                          </p:val>
                                        </p:tav>
                                      </p:tavLst>
                                    </p:anim>
                                    <p:animEffect transition="in" filter="fade">
                                      <p:cBhvr>
                                        <p:cTn id="49" dur="1000"/>
                                        <p:tgtEl>
                                          <p:spTgt spid="80"/>
                                        </p:tgtEl>
                                      </p:cBhvr>
                                    </p:animEffect>
                                  </p:childTnLst>
                                </p:cTn>
                              </p:par>
                              <p:par>
                                <p:cTn id="50" presetID="31" presetClass="entr" presetSubtype="0" fill="hold" nodeType="withEffect">
                                  <p:stCondLst>
                                    <p:cond delay="0"/>
                                  </p:stCondLst>
                                  <p:childTnLst>
                                    <p:set>
                                      <p:cBhvr>
                                        <p:cTn id="51" dur="1" fill="hold">
                                          <p:stCondLst>
                                            <p:cond delay="0"/>
                                          </p:stCondLst>
                                        </p:cTn>
                                        <p:tgtEl>
                                          <p:spTgt spid="87"/>
                                        </p:tgtEl>
                                        <p:attrNameLst>
                                          <p:attrName>style.visibility</p:attrName>
                                        </p:attrNameLst>
                                      </p:cBhvr>
                                      <p:to>
                                        <p:strVal val="visible"/>
                                      </p:to>
                                    </p:set>
                                    <p:anim calcmode="lin" valueType="num">
                                      <p:cBhvr>
                                        <p:cTn id="52" dur="1000" fill="hold"/>
                                        <p:tgtEl>
                                          <p:spTgt spid="87"/>
                                        </p:tgtEl>
                                        <p:attrNameLst>
                                          <p:attrName>ppt_w</p:attrName>
                                        </p:attrNameLst>
                                      </p:cBhvr>
                                      <p:tavLst>
                                        <p:tav tm="0">
                                          <p:val>
                                            <p:fltVal val="0"/>
                                          </p:val>
                                        </p:tav>
                                        <p:tav tm="100000">
                                          <p:val>
                                            <p:strVal val="#ppt_w"/>
                                          </p:val>
                                        </p:tav>
                                      </p:tavLst>
                                    </p:anim>
                                    <p:anim calcmode="lin" valueType="num">
                                      <p:cBhvr>
                                        <p:cTn id="53" dur="1000" fill="hold"/>
                                        <p:tgtEl>
                                          <p:spTgt spid="87"/>
                                        </p:tgtEl>
                                        <p:attrNameLst>
                                          <p:attrName>ppt_h</p:attrName>
                                        </p:attrNameLst>
                                      </p:cBhvr>
                                      <p:tavLst>
                                        <p:tav tm="0">
                                          <p:val>
                                            <p:fltVal val="0"/>
                                          </p:val>
                                        </p:tav>
                                        <p:tav tm="100000">
                                          <p:val>
                                            <p:strVal val="#ppt_h"/>
                                          </p:val>
                                        </p:tav>
                                      </p:tavLst>
                                    </p:anim>
                                    <p:anim calcmode="lin" valueType="num">
                                      <p:cBhvr>
                                        <p:cTn id="54" dur="1000" fill="hold"/>
                                        <p:tgtEl>
                                          <p:spTgt spid="87"/>
                                        </p:tgtEl>
                                        <p:attrNameLst>
                                          <p:attrName>style.rotation</p:attrName>
                                        </p:attrNameLst>
                                      </p:cBhvr>
                                      <p:tavLst>
                                        <p:tav tm="0">
                                          <p:val>
                                            <p:fltVal val="90"/>
                                          </p:val>
                                        </p:tav>
                                        <p:tav tm="100000">
                                          <p:val>
                                            <p:fltVal val="0"/>
                                          </p:val>
                                        </p:tav>
                                      </p:tavLst>
                                    </p:anim>
                                    <p:animEffect transition="in" filter="fade">
                                      <p:cBhvr>
                                        <p:cTn id="55" dur="1000"/>
                                        <p:tgtEl>
                                          <p:spTgt spid="87"/>
                                        </p:tgtEl>
                                      </p:cBhvr>
                                    </p:animEffect>
                                  </p:childTnLst>
                                </p:cTn>
                              </p:par>
                              <p:par>
                                <p:cTn id="56" presetID="31" presetClass="entr" presetSubtype="0" fill="hold" nodeType="withEffect">
                                  <p:stCondLst>
                                    <p:cond delay="250"/>
                                  </p:stCondLst>
                                  <p:childTnLst>
                                    <p:set>
                                      <p:cBhvr>
                                        <p:cTn id="57" dur="1" fill="hold">
                                          <p:stCondLst>
                                            <p:cond delay="0"/>
                                          </p:stCondLst>
                                        </p:cTn>
                                        <p:tgtEl>
                                          <p:spTgt spid="94"/>
                                        </p:tgtEl>
                                        <p:attrNameLst>
                                          <p:attrName>style.visibility</p:attrName>
                                        </p:attrNameLst>
                                      </p:cBhvr>
                                      <p:to>
                                        <p:strVal val="visible"/>
                                      </p:to>
                                    </p:set>
                                    <p:anim calcmode="lin" valueType="num">
                                      <p:cBhvr>
                                        <p:cTn id="58" dur="1000" fill="hold"/>
                                        <p:tgtEl>
                                          <p:spTgt spid="94"/>
                                        </p:tgtEl>
                                        <p:attrNameLst>
                                          <p:attrName>ppt_w</p:attrName>
                                        </p:attrNameLst>
                                      </p:cBhvr>
                                      <p:tavLst>
                                        <p:tav tm="0">
                                          <p:val>
                                            <p:fltVal val="0"/>
                                          </p:val>
                                        </p:tav>
                                        <p:tav tm="100000">
                                          <p:val>
                                            <p:strVal val="#ppt_w"/>
                                          </p:val>
                                        </p:tav>
                                      </p:tavLst>
                                    </p:anim>
                                    <p:anim calcmode="lin" valueType="num">
                                      <p:cBhvr>
                                        <p:cTn id="59" dur="1000" fill="hold"/>
                                        <p:tgtEl>
                                          <p:spTgt spid="94"/>
                                        </p:tgtEl>
                                        <p:attrNameLst>
                                          <p:attrName>ppt_h</p:attrName>
                                        </p:attrNameLst>
                                      </p:cBhvr>
                                      <p:tavLst>
                                        <p:tav tm="0">
                                          <p:val>
                                            <p:fltVal val="0"/>
                                          </p:val>
                                        </p:tav>
                                        <p:tav tm="100000">
                                          <p:val>
                                            <p:strVal val="#ppt_h"/>
                                          </p:val>
                                        </p:tav>
                                      </p:tavLst>
                                    </p:anim>
                                    <p:anim calcmode="lin" valueType="num">
                                      <p:cBhvr>
                                        <p:cTn id="60" dur="1000" fill="hold"/>
                                        <p:tgtEl>
                                          <p:spTgt spid="94"/>
                                        </p:tgtEl>
                                        <p:attrNameLst>
                                          <p:attrName>style.rotation</p:attrName>
                                        </p:attrNameLst>
                                      </p:cBhvr>
                                      <p:tavLst>
                                        <p:tav tm="0">
                                          <p:val>
                                            <p:fltVal val="90"/>
                                          </p:val>
                                        </p:tav>
                                        <p:tav tm="100000">
                                          <p:val>
                                            <p:fltVal val="0"/>
                                          </p:val>
                                        </p:tav>
                                      </p:tavLst>
                                    </p:anim>
                                    <p:animEffect transition="in" filter="fade">
                                      <p:cBhvr>
                                        <p:cTn id="61"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4">
                <p:cTn id="62"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18" grpId="0"/>
      <p:bldP spid="22" grpId="0"/>
      <p:bldP spid="23" grpId="0" animBg="1"/>
      <p:bldP spid="76" grpId="0"/>
      <p:bldP spid="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607642" y="93191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96585" y="2915885"/>
            <a:ext cx="3891464" cy="923330"/>
          </a:xfrm>
          <a:prstGeom prst="rect">
            <a:avLst/>
          </a:prstGeom>
          <a:noFill/>
        </p:spPr>
        <p:txBody>
          <a:bodyPr wrap="square" rtlCol="0">
            <a:spAutoFit/>
          </a:bodyPr>
          <a:lstStyle/>
          <a:p>
            <a:r>
              <a:rPr lang="zh-CN" altLang="en-US" sz="5400" spc="100" dirty="0">
                <a:latin typeface="明兰" panose="02010600030101010101" pitchFamily="2" charset="-122"/>
                <a:ea typeface="明兰" panose="02010600030101010101" pitchFamily="2" charset="-122"/>
              </a:rPr>
              <a:t>背景及目标</a:t>
            </a:r>
          </a:p>
        </p:txBody>
      </p:sp>
      <p:cxnSp>
        <p:nvCxnSpPr>
          <p:cNvPr id="14" name="直接连接符 13"/>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1306966" y="1782039"/>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1</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6800641" y="3848578"/>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Background &amp; target</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664596" y="-280424"/>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354040" y="6298418"/>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39245" y="5935739"/>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50730002"/>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18" cstate="email">
            <a:extLst>
              <a:ext uri="{BEBA8EAE-BF5A-486C-A8C5-ECC9F3942E4B}">
                <a14:imgProps xmlns:a14="http://schemas.microsoft.com/office/drawing/2010/main">
                  <a14:imgLayer r:embed="rId19">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3898232" y="1399934"/>
            <a:ext cx="4322512" cy="3842232"/>
          </a:xfrm>
          <a:prstGeom prst="rect">
            <a:avLst/>
          </a:prstGeom>
        </p:spPr>
      </p:pic>
      <p:grpSp>
        <p:nvGrpSpPr>
          <p:cNvPr id="31" name="PA_组合 30"/>
          <p:cNvGrpSpPr/>
          <p:nvPr>
            <p:custDataLst>
              <p:tags r:id="rId2"/>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662669" y="2328824"/>
            <a:ext cx="3106594" cy="2943691"/>
          </a:xfrm>
          <a:prstGeom prst="rect">
            <a:avLst/>
          </a:prstGeom>
          <a:noFill/>
        </p:spPr>
        <p:txBody>
          <a:bodyPr wrap="square" rtlCol="0">
            <a:spAutoFit/>
          </a:bodyPr>
          <a:lstStyle/>
          <a:p>
            <a:pPr>
              <a:lnSpc>
                <a:spcPct val="130000"/>
              </a:lnSpc>
            </a:pPr>
            <a:r>
              <a:rPr lang="en-US" altLang="zh-CN" dirty="0"/>
              <a:t>    </a:t>
            </a:r>
            <a:r>
              <a:rPr lang="zh-CN" altLang="zh-CN" dirty="0"/>
              <a:t>奥林匹克运动会作为国际性的体育盛会，历年来收到人们的关注。</a:t>
            </a:r>
            <a:endParaRPr lang="en-US" altLang="zh-CN" dirty="0"/>
          </a:p>
          <a:p>
            <a:pPr>
              <a:lnSpc>
                <a:spcPct val="130000"/>
              </a:lnSpc>
            </a:pPr>
            <a:r>
              <a:rPr lang="en-US" altLang="zh-CN" dirty="0"/>
              <a:t>    </a:t>
            </a:r>
            <a:r>
              <a:rPr lang="zh-CN" altLang="zh-CN" dirty="0"/>
              <a:t>而对运动员</a:t>
            </a:r>
            <a:r>
              <a:rPr lang="zh-CN" altLang="en-US" dirty="0"/>
              <a:t>而言，</a:t>
            </a:r>
            <a:r>
              <a:rPr lang="zh-CN" altLang="zh-CN" dirty="0"/>
              <a:t>在面对如此重要的体育盛会，能</a:t>
            </a:r>
            <a:r>
              <a:rPr lang="zh-CN" altLang="en-US" dirty="0"/>
              <a:t>展现自己</a:t>
            </a:r>
            <a:r>
              <a:rPr lang="zh-CN" altLang="zh-CN" dirty="0"/>
              <a:t>的能力水平。</a:t>
            </a:r>
            <a:endParaRPr lang="en-US" altLang="zh-CN" dirty="0"/>
          </a:p>
          <a:p>
            <a:pPr>
              <a:lnSpc>
                <a:spcPct val="130000"/>
              </a:lnSpc>
            </a:pPr>
            <a:r>
              <a:rPr lang="en-US" altLang="zh-CN" dirty="0"/>
              <a:t>    </a:t>
            </a:r>
            <a:r>
              <a:rPr lang="zh-CN" altLang="zh-CN" dirty="0"/>
              <a:t>在</a:t>
            </a:r>
            <a:r>
              <a:rPr lang="en-US" altLang="zh-CN" dirty="0"/>
              <a:t>2020</a:t>
            </a:r>
            <a:r>
              <a:rPr lang="zh-CN" altLang="zh-CN" dirty="0"/>
              <a:t>年东京奥运会和</a:t>
            </a:r>
            <a:r>
              <a:rPr lang="en-US" altLang="zh-CN" dirty="0"/>
              <a:t>2022</a:t>
            </a:r>
            <a:r>
              <a:rPr lang="zh-CN" altLang="zh-CN" dirty="0"/>
              <a:t>年北京冬奥会将要到来</a:t>
            </a:r>
            <a:endParaRPr lang="zh-CN" altLang="en-US" sz="1600" dirty="0">
              <a:latin typeface="微软雅黑 Light" panose="020B0502040204020203" pitchFamily="34" charset="-122"/>
              <a:ea typeface="微软雅黑 Light" panose="020B0502040204020203" pitchFamily="34" charset="-122"/>
            </a:endParaRP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72780" y="1998295"/>
            <a:ext cx="3188607" cy="3664978"/>
          </a:xfrm>
          <a:prstGeom prst="rect">
            <a:avLst/>
          </a:prstGeom>
          <a:noFill/>
        </p:spPr>
        <p:txBody>
          <a:bodyPr wrap="square" rtlCol="0">
            <a:spAutoFit/>
          </a:bodyPr>
          <a:lstStyle/>
          <a:p>
            <a:pPr>
              <a:lnSpc>
                <a:spcPct val="130000"/>
              </a:lnSpc>
            </a:pPr>
            <a:r>
              <a:rPr lang="en-US" altLang="zh-CN" dirty="0"/>
              <a:t>    </a:t>
            </a:r>
            <a:r>
              <a:rPr lang="zh-CN" altLang="zh-CN" dirty="0"/>
              <a:t>通过对夏季奥运会和冬季奥运会的运动员的身体数据，籍贯数据，获奖信息等数据进行分析会有对国家分析，资源发展等方面比较重要的实际意义。</a:t>
            </a:r>
            <a:endParaRPr lang="en-US" altLang="zh-CN" dirty="0"/>
          </a:p>
          <a:p>
            <a:pPr>
              <a:lnSpc>
                <a:spcPct val="130000"/>
              </a:lnSpc>
            </a:pPr>
            <a:r>
              <a:rPr lang="en-US" altLang="zh-CN" dirty="0"/>
              <a:t>   1.</a:t>
            </a:r>
            <a:r>
              <a:rPr lang="zh-CN" altLang="zh-CN" dirty="0"/>
              <a:t>针对男女，身高，体重等数据差异进行分析，</a:t>
            </a:r>
            <a:r>
              <a:rPr lang="zh-CN" altLang="en-US" dirty="0"/>
              <a:t>判断夺冠几率</a:t>
            </a:r>
            <a:endParaRPr lang="en-US" altLang="zh-CN" dirty="0"/>
          </a:p>
          <a:p>
            <a:pPr>
              <a:lnSpc>
                <a:spcPct val="130000"/>
              </a:lnSpc>
            </a:pPr>
            <a:r>
              <a:rPr lang="en-US" altLang="zh-CN" dirty="0"/>
              <a:t>    2.</a:t>
            </a:r>
            <a:r>
              <a:rPr lang="zh-CN" altLang="en-US" dirty="0"/>
              <a:t>探究奥运会水平与国家</a:t>
            </a:r>
            <a:r>
              <a:rPr lang="en-US" altLang="zh-CN" dirty="0"/>
              <a:t>GDP</a:t>
            </a:r>
            <a:r>
              <a:rPr lang="zh-CN" altLang="en-US" dirty="0"/>
              <a:t>之间的关系</a:t>
            </a:r>
          </a:p>
        </p:txBody>
      </p:sp>
      <p:sp>
        <p:nvSpPr>
          <p:cNvPr id="11" name="文本框 10"/>
          <p:cNvSpPr txBox="1"/>
          <p:nvPr/>
        </p:nvSpPr>
        <p:spPr>
          <a:xfrm>
            <a:off x="682740" y="1465602"/>
            <a:ext cx="2413739"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选题背景概述</a:t>
            </a:r>
          </a:p>
        </p:txBody>
      </p:sp>
      <p:sp>
        <p:nvSpPr>
          <p:cNvPr id="12" name="文本框 11"/>
          <p:cNvSpPr txBox="1"/>
          <p:nvPr/>
        </p:nvSpPr>
        <p:spPr>
          <a:xfrm>
            <a:off x="8765041" y="1469697"/>
            <a:ext cx="2413739"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选题意义概述</a:t>
            </a:r>
          </a:p>
        </p:txBody>
      </p:sp>
      <p:sp>
        <p:nvSpPr>
          <p:cNvPr id="13" name="PA_椭圆 12"/>
          <p:cNvSpPr/>
          <p:nvPr>
            <p:custDataLst>
              <p:tags r:id="rId4"/>
            </p:custDataLst>
          </p:nvPr>
        </p:nvSpPr>
        <p:spPr>
          <a:xfrm>
            <a:off x="5286376" y="2547938"/>
            <a:ext cx="1546224" cy="1546224"/>
          </a:xfrm>
          <a:prstGeom prst="ellipse">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542440" y="2692910"/>
            <a:ext cx="1484289" cy="1274195"/>
          </a:xfrm>
          <a:prstGeom prst="rect">
            <a:avLst/>
          </a:prstGeom>
          <a:noFill/>
        </p:spPr>
        <p:txBody>
          <a:bodyPr wrap="square" rtlCol="0">
            <a:spAutoFit/>
          </a:bodyPr>
          <a:lstStyle/>
          <a:p>
            <a:pPr>
              <a:lnSpc>
                <a:spcPct val="120000"/>
              </a:lnSpc>
            </a:pPr>
            <a:r>
              <a:rPr lang="zh-CN" altLang="en-US" sz="3200" spc="300" dirty="0">
                <a:latin typeface="明兰" panose="02010600030101010101" pitchFamily="2" charset="-122"/>
                <a:ea typeface="明兰" panose="02010600030101010101" pitchFamily="2" charset="-122"/>
              </a:rPr>
              <a:t>选题</a:t>
            </a:r>
            <a:endParaRPr lang="en-US" altLang="zh-CN" sz="3200" spc="300" dirty="0">
              <a:latin typeface="明兰" panose="02010600030101010101" pitchFamily="2" charset="-122"/>
              <a:ea typeface="明兰" panose="02010600030101010101" pitchFamily="2" charset="-122"/>
            </a:endParaRPr>
          </a:p>
          <a:p>
            <a:pPr>
              <a:lnSpc>
                <a:spcPct val="120000"/>
              </a:lnSpc>
            </a:pPr>
            <a:r>
              <a:rPr lang="zh-CN" altLang="en-US" sz="3200" spc="300" dirty="0">
                <a:latin typeface="明兰" panose="02010600030101010101" pitchFamily="2" charset="-122"/>
                <a:ea typeface="明兰" panose="02010600030101010101" pitchFamily="2" charset="-122"/>
              </a:rPr>
              <a:t>背景</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6"/>
          <p:cNvSpPr/>
          <p:nvPr>
            <p:custDataLst>
              <p:tags r:id="rId6"/>
            </p:custDataLst>
          </p:nvPr>
        </p:nvSpPr>
        <p:spPr>
          <a:xfrm rot="1194173">
            <a:off x="3978404" y="1248924"/>
            <a:ext cx="4162168" cy="416216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7"/>
            </p:custDataLst>
          </p:nvPr>
        </p:nvSpPr>
        <p:spPr>
          <a:xfrm>
            <a:off x="7656196" y="2586229"/>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8"/>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9"/>
            </p:custDataLst>
          </p:nvPr>
        </p:nvSpPr>
        <p:spPr>
          <a:xfrm>
            <a:off x="5319713" y="5258835"/>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椭圆 22"/>
          <p:cNvSpPr/>
          <p:nvPr>
            <p:custDataLst>
              <p:tags r:id="rId10"/>
            </p:custDataLst>
          </p:nvPr>
        </p:nvSpPr>
        <p:spPr>
          <a:xfrm>
            <a:off x="4070034" y="2795303"/>
            <a:ext cx="49528" cy="4952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1"/>
            </p:custDataLst>
          </p:nvPr>
        </p:nvSpPr>
        <p:spPr>
          <a:xfrm>
            <a:off x="7745269" y="3050077"/>
            <a:ext cx="141432" cy="1414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2"/>
            </p:custDataLst>
          </p:nvPr>
        </p:nvSpPr>
        <p:spPr>
          <a:xfrm>
            <a:off x="4258128" y="4481704"/>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13"/>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14"/>
            </p:custDataLst>
          </p:nvPr>
        </p:nvSpPr>
        <p:spPr>
          <a:xfrm>
            <a:off x="5793558" y="1193146"/>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15"/>
            </p:custDataLst>
          </p:nvPr>
        </p:nvSpPr>
        <p:spPr>
          <a:xfrm>
            <a:off x="7174874" y="5012439"/>
            <a:ext cx="92964" cy="9296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16"/>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61417101"/>
      </p:ext>
    </p:extLst>
  </p:cSld>
  <p:clrMapOvr>
    <a:masterClrMapping/>
  </p:clrMapOvr>
  <p:transition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fltVal val="0.5"/>
                                          </p:val>
                                        </p:tav>
                                        <p:tav tm="100000">
                                          <p:val>
                                            <p:strVal val="#ppt_x"/>
                                          </p:val>
                                        </p:tav>
                                      </p:tavLst>
                                    </p:anim>
                                    <p:anim calcmode="lin" valueType="num">
                                      <p:cBhvr>
                                        <p:cTn id="18" dur="500" fill="hold"/>
                                        <p:tgtEl>
                                          <p:spTgt spid="1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8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2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fltVal val="0.5"/>
                                          </p:val>
                                        </p:tav>
                                        <p:tav tm="100000">
                                          <p:val>
                                            <p:strVal val="#ppt_x"/>
                                          </p:val>
                                        </p:tav>
                                      </p:tavLst>
                                    </p:anim>
                                    <p:anim calcmode="lin" valueType="num">
                                      <p:cBhvr>
                                        <p:cTn id="32" dur="500" fill="hold"/>
                                        <p:tgtEl>
                                          <p:spTgt spid="1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6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fltVal val="0.5"/>
                                          </p:val>
                                        </p:tav>
                                        <p:tav tm="100000">
                                          <p:val>
                                            <p:strVal val="#ppt_x"/>
                                          </p:val>
                                        </p:tav>
                                      </p:tavLst>
                                    </p:anim>
                                    <p:anim calcmode="lin" valueType="num">
                                      <p:cBhvr>
                                        <p:cTn id="46" dur="500" fill="hold"/>
                                        <p:tgtEl>
                                          <p:spTgt spid="2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4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fltVal val="0.5"/>
                                          </p:val>
                                        </p:tav>
                                        <p:tav tm="100000">
                                          <p:val>
                                            <p:strVal val="#ppt_x"/>
                                          </p:val>
                                        </p:tav>
                                      </p:tavLst>
                                    </p:anim>
                                    <p:anim calcmode="lin" valueType="num">
                                      <p:cBhvr>
                                        <p:cTn id="53" dur="50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28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anim calcmode="lin" valueType="num">
                                      <p:cBhvr>
                                        <p:cTn id="59" dur="500" fill="hold"/>
                                        <p:tgtEl>
                                          <p:spTgt spid="22"/>
                                        </p:tgtEl>
                                        <p:attrNameLst>
                                          <p:attrName>ppt_x</p:attrName>
                                        </p:attrNameLst>
                                      </p:cBhvr>
                                      <p:tavLst>
                                        <p:tav tm="0">
                                          <p:val>
                                            <p:fltVal val="0.5"/>
                                          </p:val>
                                        </p:tav>
                                        <p:tav tm="100000">
                                          <p:val>
                                            <p:strVal val="#ppt_x"/>
                                          </p:val>
                                        </p:tav>
                                      </p:tavLst>
                                    </p:anim>
                                    <p:anim calcmode="lin" valueType="num">
                                      <p:cBhvr>
                                        <p:cTn id="60" dur="500" fill="hold"/>
                                        <p:tgtEl>
                                          <p:spTgt spid="22"/>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32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fltVal val="0.5"/>
                                          </p:val>
                                        </p:tav>
                                        <p:tav tm="100000">
                                          <p:val>
                                            <p:strVal val="#ppt_x"/>
                                          </p:val>
                                        </p:tav>
                                      </p:tavLst>
                                    </p:anim>
                                    <p:anim calcmode="lin" valueType="num">
                                      <p:cBhvr>
                                        <p:cTn id="67" dur="500" fill="hold"/>
                                        <p:tgtEl>
                                          <p:spTgt spid="2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36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anim calcmode="lin" valueType="num">
                                      <p:cBhvr>
                                        <p:cTn id="73" dur="500" fill="hold"/>
                                        <p:tgtEl>
                                          <p:spTgt spid="24"/>
                                        </p:tgtEl>
                                        <p:attrNameLst>
                                          <p:attrName>ppt_x</p:attrName>
                                        </p:attrNameLst>
                                      </p:cBhvr>
                                      <p:tavLst>
                                        <p:tav tm="0">
                                          <p:val>
                                            <p:fltVal val="0.5"/>
                                          </p:val>
                                        </p:tav>
                                        <p:tav tm="100000">
                                          <p:val>
                                            <p:strVal val="#ppt_x"/>
                                          </p:val>
                                        </p:tav>
                                      </p:tavLst>
                                    </p:anim>
                                    <p:anim calcmode="lin" valueType="num">
                                      <p:cBhvr>
                                        <p:cTn id="74" dur="500" fill="hold"/>
                                        <p:tgtEl>
                                          <p:spTgt spid="24"/>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4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anim calcmode="lin" valueType="num">
                                      <p:cBhvr>
                                        <p:cTn id="80" dur="500" fill="hold"/>
                                        <p:tgtEl>
                                          <p:spTgt spid="25"/>
                                        </p:tgtEl>
                                        <p:attrNameLst>
                                          <p:attrName>ppt_x</p:attrName>
                                        </p:attrNameLst>
                                      </p:cBhvr>
                                      <p:tavLst>
                                        <p:tav tm="0">
                                          <p:val>
                                            <p:fltVal val="0.5"/>
                                          </p:val>
                                        </p:tav>
                                        <p:tav tm="100000">
                                          <p:val>
                                            <p:strVal val="#ppt_x"/>
                                          </p:val>
                                        </p:tav>
                                      </p:tavLst>
                                    </p:anim>
                                    <p:anim calcmode="lin" valueType="num">
                                      <p:cBhvr>
                                        <p:cTn id="81" dur="500" fill="hold"/>
                                        <p:tgtEl>
                                          <p:spTgt spid="25"/>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44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anim calcmode="lin" valueType="num">
                                      <p:cBhvr>
                                        <p:cTn id="87" dur="500" fill="hold"/>
                                        <p:tgtEl>
                                          <p:spTgt spid="26"/>
                                        </p:tgtEl>
                                        <p:attrNameLst>
                                          <p:attrName>ppt_x</p:attrName>
                                        </p:attrNameLst>
                                      </p:cBhvr>
                                      <p:tavLst>
                                        <p:tav tm="0">
                                          <p:val>
                                            <p:fltVal val="0.5"/>
                                          </p:val>
                                        </p:tav>
                                        <p:tav tm="100000">
                                          <p:val>
                                            <p:strVal val="#ppt_x"/>
                                          </p:val>
                                        </p:tav>
                                      </p:tavLst>
                                    </p:anim>
                                    <p:anim calcmode="lin" valueType="num">
                                      <p:cBhvr>
                                        <p:cTn id="88" dur="500" fill="hold"/>
                                        <p:tgtEl>
                                          <p:spTgt spid="2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48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anim calcmode="lin" valueType="num">
                                      <p:cBhvr>
                                        <p:cTn id="94" dur="500" fill="hold"/>
                                        <p:tgtEl>
                                          <p:spTgt spid="27"/>
                                        </p:tgtEl>
                                        <p:attrNameLst>
                                          <p:attrName>ppt_x</p:attrName>
                                        </p:attrNameLst>
                                      </p:cBhvr>
                                      <p:tavLst>
                                        <p:tav tm="0">
                                          <p:val>
                                            <p:fltVal val="0.5"/>
                                          </p:val>
                                        </p:tav>
                                        <p:tav tm="100000">
                                          <p:val>
                                            <p:strVal val="#ppt_x"/>
                                          </p:val>
                                        </p:tav>
                                      </p:tavLst>
                                    </p:anim>
                                    <p:anim calcmode="lin" valueType="num">
                                      <p:cBhvr>
                                        <p:cTn id="95" dur="500" fill="hold"/>
                                        <p:tgtEl>
                                          <p:spTgt spid="27"/>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52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fltVal val="0.5"/>
                                          </p:val>
                                        </p:tav>
                                        <p:tav tm="100000">
                                          <p:val>
                                            <p:strVal val="#ppt_x"/>
                                          </p:val>
                                        </p:tav>
                                      </p:tavLst>
                                    </p:anim>
                                    <p:anim calcmode="lin" valueType="num">
                                      <p:cBhvr>
                                        <p:cTn id="102" dur="500" fill="hold"/>
                                        <p:tgtEl>
                                          <p:spTgt spid="28"/>
                                        </p:tgtEl>
                                        <p:attrNameLst>
                                          <p:attrName>ppt_y</p:attrName>
                                        </p:attrNameLst>
                                      </p:cBhvr>
                                      <p:tavLst>
                                        <p:tav tm="0">
                                          <p:val>
                                            <p:fltVal val="0.5"/>
                                          </p:val>
                                        </p:tav>
                                        <p:tav tm="100000">
                                          <p:val>
                                            <p:strVal val="#ppt_y"/>
                                          </p:val>
                                        </p:tav>
                                      </p:tavLst>
                                    </p:anim>
                                  </p:childTnLst>
                                </p:cTn>
                              </p:par>
                              <p:par>
                                <p:cTn id="103" presetID="2" presetClass="entr" presetSubtype="8" fill="hold" nodeType="withEffect">
                                  <p:stCondLst>
                                    <p:cond delay="56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0-#ppt_w/2"/>
                                          </p:val>
                                        </p:tav>
                                        <p:tav tm="100000">
                                          <p:val>
                                            <p:strVal val="#ppt_x"/>
                                          </p:val>
                                        </p:tav>
                                      </p:tavLst>
                                    </p:anim>
                                    <p:anim calcmode="lin" valueType="num">
                                      <p:cBhvr additive="base">
                                        <p:cTn id="106" dur="500" fill="hold"/>
                                        <p:tgtEl>
                                          <p:spTgt spid="31"/>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60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1+#ppt_w/2"/>
                                          </p:val>
                                        </p:tav>
                                        <p:tav tm="100000">
                                          <p:val>
                                            <p:strVal val="#ppt_x"/>
                                          </p:val>
                                        </p:tav>
                                      </p:tavLst>
                                    </p:anim>
                                    <p:anim calcmode="lin" valueType="num">
                                      <p:cBhvr additive="base">
                                        <p:cTn id="11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fade">
                                      <p:cBhvr>
                                        <p:cTn id="115" dur="500"/>
                                        <p:tgtEl>
                                          <p:spTgt spid="11"/>
                                        </p:tgtEl>
                                      </p:cBhvr>
                                    </p:animEffect>
                                  </p:childTnLst>
                                </p:cTn>
                              </p:par>
                              <p:par>
                                <p:cTn id="116" presetID="10" presetClass="entr" presetSubtype="0" fill="hold" grpId="0" nodeType="withEffect">
                                  <p:stCondLst>
                                    <p:cond delay="0"/>
                                  </p:stCondLst>
                                  <p:iterate type="wd">
                                    <p:tmPct val="5000"/>
                                  </p:iterate>
                                  <p:childTnLst>
                                    <p:set>
                                      <p:cBhvr>
                                        <p:cTn id="117" dur="1" fill="hold">
                                          <p:stCondLst>
                                            <p:cond delay="0"/>
                                          </p:stCondLst>
                                        </p:cTn>
                                        <p:tgtEl>
                                          <p:spTgt spid="6"/>
                                        </p:tgtEl>
                                        <p:attrNameLst>
                                          <p:attrName>style.visibility</p:attrName>
                                        </p:attrNameLst>
                                      </p:cBhvr>
                                      <p:to>
                                        <p:strVal val="visible"/>
                                      </p:to>
                                    </p:set>
                                    <p:animEffect transition="in" filter="fade">
                                      <p:cBhvr>
                                        <p:cTn id="118" dur="500"/>
                                        <p:tgtEl>
                                          <p:spTgt spid="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fade">
                                      <p:cBhvr>
                                        <p:cTn id="123" dur="500"/>
                                        <p:tgtEl>
                                          <p:spTgt spid="12"/>
                                        </p:tgtEl>
                                      </p:cBhvr>
                                    </p:animEffect>
                                  </p:childTnLst>
                                </p:cTn>
                              </p:par>
                              <p:par>
                                <p:cTn id="124" presetID="10" presetClass="entr" presetSubtype="0" fill="hold" grpId="0" nodeType="withEffect">
                                  <p:stCondLst>
                                    <p:cond delay="0"/>
                                  </p:stCondLst>
                                  <p:iterate type="wd">
                                    <p:tmPct val="5000"/>
                                  </p:iterate>
                                  <p:childTnLst>
                                    <p:set>
                                      <p:cBhvr>
                                        <p:cTn id="125" dur="1" fill="hold">
                                          <p:stCondLst>
                                            <p:cond delay="0"/>
                                          </p:stCondLst>
                                        </p:cTn>
                                        <p:tgtEl>
                                          <p:spTgt spid="9"/>
                                        </p:tgtEl>
                                        <p:attrNameLst>
                                          <p:attrName>style.visibility</p:attrName>
                                        </p:attrNameLst>
                                      </p:cBhvr>
                                      <p:to>
                                        <p:strVal val="visible"/>
                                      </p:to>
                                    </p:set>
                                    <p:animEffect transition="in" filter="fade">
                                      <p:cBhvr>
                                        <p:cTn id="1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1" grpId="0"/>
      <p:bldP spid="12" grpId="0"/>
      <p:bldP spid="13" grpId="0" animBg="1"/>
      <p:bldP spid="14"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18" cstate="email">
            <a:extLst>
              <a:ext uri="{BEBA8EAE-BF5A-486C-A8C5-ECC9F3942E4B}">
                <a14:imgProps xmlns:a14="http://schemas.microsoft.com/office/drawing/2010/main">
                  <a14:imgLayer r:embed="rId19">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3898232" y="1399934"/>
            <a:ext cx="4322512" cy="3842232"/>
          </a:xfrm>
          <a:prstGeom prst="rect">
            <a:avLst/>
          </a:prstGeom>
        </p:spPr>
      </p:pic>
      <p:grpSp>
        <p:nvGrpSpPr>
          <p:cNvPr id="31" name="PA_组合 30"/>
          <p:cNvGrpSpPr/>
          <p:nvPr>
            <p:custDataLst>
              <p:tags r:id="rId2"/>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934584" y="1501708"/>
            <a:ext cx="3106594" cy="783099"/>
          </a:xfrm>
          <a:prstGeom prst="rect">
            <a:avLst/>
          </a:prstGeom>
          <a:noFill/>
        </p:spPr>
        <p:txBody>
          <a:bodyPr wrap="square" rtlCol="0">
            <a:spAutoFit/>
          </a:bodyPr>
          <a:lstStyle/>
          <a:p>
            <a:pPr>
              <a:lnSpc>
                <a:spcPct val="130000"/>
              </a:lnSpc>
            </a:pPr>
            <a:r>
              <a:rPr lang="en-US" altLang="zh-CN" dirty="0"/>
              <a:t>1.</a:t>
            </a:r>
            <a:r>
              <a:rPr lang="zh-CN" altLang="en-US" dirty="0"/>
              <a:t>探究国家奥运奖牌数与</a:t>
            </a:r>
            <a:r>
              <a:rPr lang="en-US" altLang="zh-CN" dirty="0"/>
              <a:t>GDP</a:t>
            </a:r>
            <a:r>
              <a:rPr lang="zh-CN" altLang="en-US" dirty="0"/>
              <a:t>和国家人口数之间的关系</a:t>
            </a:r>
            <a:endParaRPr lang="zh-CN" altLang="en-US" sz="1600" dirty="0">
              <a:latin typeface="微软雅黑 Light" panose="020B0502040204020203" pitchFamily="34" charset="-122"/>
              <a:ea typeface="微软雅黑 Light" panose="020B0502040204020203" pitchFamily="34" charset="-122"/>
            </a:endParaRP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16352" y="4687945"/>
            <a:ext cx="3188607" cy="923330"/>
          </a:xfrm>
          <a:prstGeom prst="rect">
            <a:avLst/>
          </a:prstGeom>
          <a:noFill/>
        </p:spPr>
        <p:txBody>
          <a:bodyPr wrap="square" rtlCol="0">
            <a:spAutoFit/>
          </a:bodyPr>
          <a:lstStyle/>
          <a:p>
            <a:pPr lvl="0"/>
            <a:r>
              <a:rPr lang="en-US" altLang="zh-CN" dirty="0"/>
              <a:t>2.</a:t>
            </a:r>
            <a:r>
              <a:rPr lang="zh-CN" altLang="zh-CN" dirty="0"/>
              <a:t> 预测</a:t>
            </a:r>
            <a:r>
              <a:rPr lang="en-US" altLang="zh-CN" dirty="0"/>
              <a:t>2020</a:t>
            </a:r>
            <a:r>
              <a:rPr lang="zh-CN" altLang="zh-CN" dirty="0"/>
              <a:t>年夏季奥运会和</a:t>
            </a:r>
            <a:r>
              <a:rPr lang="en-US" altLang="zh-CN" dirty="0"/>
              <a:t>2022</a:t>
            </a:r>
            <a:r>
              <a:rPr lang="zh-CN" altLang="zh-CN" dirty="0"/>
              <a:t>冬季奥运会不同项目最有夺冠希望的运动员</a:t>
            </a:r>
            <a:r>
              <a:rPr lang="zh-CN" altLang="en-US" dirty="0"/>
              <a:t>的数据</a:t>
            </a:r>
            <a:endParaRPr lang="zh-CN" altLang="zh-CN" dirty="0"/>
          </a:p>
        </p:txBody>
      </p:sp>
      <p:sp>
        <p:nvSpPr>
          <p:cNvPr id="13" name="PA_椭圆 12"/>
          <p:cNvSpPr/>
          <p:nvPr>
            <p:custDataLst>
              <p:tags r:id="rId4"/>
            </p:custDataLst>
          </p:nvPr>
        </p:nvSpPr>
        <p:spPr>
          <a:xfrm>
            <a:off x="5286376" y="2547938"/>
            <a:ext cx="1546224" cy="1546224"/>
          </a:xfrm>
          <a:prstGeom prst="ellipse">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542440" y="2692910"/>
            <a:ext cx="1484289" cy="1224118"/>
          </a:xfrm>
          <a:prstGeom prst="rect">
            <a:avLst/>
          </a:prstGeom>
          <a:noFill/>
        </p:spPr>
        <p:txBody>
          <a:bodyPr wrap="square" rtlCol="0">
            <a:spAutoFit/>
          </a:bodyPr>
          <a:lstStyle/>
          <a:p>
            <a:pPr>
              <a:lnSpc>
                <a:spcPct val="120000"/>
              </a:lnSpc>
            </a:pPr>
            <a:r>
              <a:rPr lang="zh-CN" altLang="en-US" sz="3200" spc="300" dirty="0">
                <a:latin typeface="明兰" panose="02010600030101010101" pitchFamily="2" charset="-122"/>
                <a:ea typeface="明兰" panose="02010600030101010101" pitchFamily="2" charset="-122"/>
              </a:rPr>
              <a:t>选题目标</a:t>
            </a:r>
            <a:endParaRPr lang="en-US" altLang="zh-CN" sz="3200" spc="300" dirty="0">
              <a:latin typeface="明兰" panose="02010600030101010101" pitchFamily="2" charset="-122"/>
              <a:ea typeface="明兰" panose="02010600030101010101" pitchFamily="2" charset="-122"/>
            </a:endParaRP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6"/>
          <p:cNvSpPr/>
          <p:nvPr>
            <p:custDataLst>
              <p:tags r:id="rId6"/>
            </p:custDataLst>
          </p:nvPr>
        </p:nvSpPr>
        <p:spPr>
          <a:xfrm rot="1194173">
            <a:off x="3978404" y="1248924"/>
            <a:ext cx="4162168" cy="416216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7"/>
            </p:custDataLst>
          </p:nvPr>
        </p:nvSpPr>
        <p:spPr>
          <a:xfrm>
            <a:off x="7656196" y="2586229"/>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8"/>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9"/>
            </p:custDataLst>
          </p:nvPr>
        </p:nvSpPr>
        <p:spPr>
          <a:xfrm>
            <a:off x="5319713" y="5258835"/>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椭圆 22"/>
          <p:cNvSpPr/>
          <p:nvPr>
            <p:custDataLst>
              <p:tags r:id="rId10"/>
            </p:custDataLst>
          </p:nvPr>
        </p:nvSpPr>
        <p:spPr>
          <a:xfrm>
            <a:off x="4070034" y="2795303"/>
            <a:ext cx="49528" cy="4952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1"/>
            </p:custDataLst>
          </p:nvPr>
        </p:nvSpPr>
        <p:spPr>
          <a:xfrm>
            <a:off x="7745269" y="3050077"/>
            <a:ext cx="141432" cy="1414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2"/>
            </p:custDataLst>
          </p:nvPr>
        </p:nvSpPr>
        <p:spPr>
          <a:xfrm>
            <a:off x="4258128" y="4481704"/>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13"/>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14"/>
            </p:custDataLst>
          </p:nvPr>
        </p:nvSpPr>
        <p:spPr>
          <a:xfrm>
            <a:off x="5793558" y="1193146"/>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15"/>
            </p:custDataLst>
          </p:nvPr>
        </p:nvSpPr>
        <p:spPr>
          <a:xfrm>
            <a:off x="7174874" y="5012439"/>
            <a:ext cx="92964" cy="9296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16"/>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8D475931-3E2C-4FC4-A6C6-F057F443C5BE}"/>
              </a:ext>
            </a:extLst>
          </p:cNvPr>
          <p:cNvSpPr txBox="1"/>
          <p:nvPr/>
        </p:nvSpPr>
        <p:spPr>
          <a:xfrm>
            <a:off x="8570151" y="3009366"/>
            <a:ext cx="3188607" cy="923330"/>
          </a:xfrm>
          <a:prstGeom prst="rect">
            <a:avLst/>
          </a:prstGeom>
          <a:noFill/>
        </p:spPr>
        <p:txBody>
          <a:bodyPr wrap="square" rtlCol="0">
            <a:spAutoFit/>
          </a:bodyPr>
          <a:lstStyle/>
          <a:p>
            <a:pPr lvl="0"/>
            <a:r>
              <a:rPr lang="en-US" altLang="zh-CN" dirty="0"/>
              <a:t>3.</a:t>
            </a:r>
            <a:r>
              <a:rPr lang="zh-CN" altLang="zh-CN" dirty="0"/>
              <a:t> </a:t>
            </a:r>
            <a:r>
              <a:rPr lang="zh-CN" altLang="en-US" dirty="0"/>
              <a:t>训练可以判断运动员获得何种等级奖牌的模型，对拟定运动员进行数据分析</a:t>
            </a:r>
            <a:endParaRPr lang="zh-CN" altLang="zh-CN" dirty="0"/>
          </a:p>
        </p:txBody>
      </p:sp>
    </p:spTree>
    <p:extLst>
      <p:ext uri="{BB962C8B-B14F-4D97-AF65-F5344CB8AC3E}">
        <p14:creationId xmlns:p14="http://schemas.microsoft.com/office/powerpoint/2010/main" val="3480021074"/>
      </p:ext>
    </p:extLst>
  </p:cSld>
  <p:clrMapOvr>
    <a:masterClrMapping/>
  </p:clrMapOvr>
  <p:transition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fltVal val="0.5"/>
                                          </p:val>
                                        </p:tav>
                                        <p:tav tm="100000">
                                          <p:val>
                                            <p:strVal val="#ppt_x"/>
                                          </p:val>
                                        </p:tav>
                                      </p:tavLst>
                                    </p:anim>
                                    <p:anim calcmode="lin" valueType="num">
                                      <p:cBhvr>
                                        <p:cTn id="18" dur="500" fill="hold"/>
                                        <p:tgtEl>
                                          <p:spTgt spid="1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8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2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fltVal val="0.5"/>
                                          </p:val>
                                        </p:tav>
                                        <p:tav tm="100000">
                                          <p:val>
                                            <p:strVal val="#ppt_x"/>
                                          </p:val>
                                        </p:tav>
                                      </p:tavLst>
                                    </p:anim>
                                    <p:anim calcmode="lin" valueType="num">
                                      <p:cBhvr>
                                        <p:cTn id="32" dur="500" fill="hold"/>
                                        <p:tgtEl>
                                          <p:spTgt spid="1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6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fltVal val="0.5"/>
                                          </p:val>
                                        </p:tav>
                                        <p:tav tm="100000">
                                          <p:val>
                                            <p:strVal val="#ppt_x"/>
                                          </p:val>
                                        </p:tav>
                                      </p:tavLst>
                                    </p:anim>
                                    <p:anim calcmode="lin" valueType="num">
                                      <p:cBhvr>
                                        <p:cTn id="46" dur="500" fill="hold"/>
                                        <p:tgtEl>
                                          <p:spTgt spid="2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4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fltVal val="0.5"/>
                                          </p:val>
                                        </p:tav>
                                        <p:tav tm="100000">
                                          <p:val>
                                            <p:strVal val="#ppt_x"/>
                                          </p:val>
                                        </p:tav>
                                      </p:tavLst>
                                    </p:anim>
                                    <p:anim calcmode="lin" valueType="num">
                                      <p:cBhvr>
                                        <p:cTn id="53" dur="50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28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anim calcmode="lin" valueType="num">
                                      <p:cBhvr>
                                        <p:cTn id="59" dur="500" fill="hold"/>
                                        <p:tgtEl>
                                          <p:spTgt spid="22"/>
                                        </p:tgtEl>
                                        <p:attrNameLst>
                                          <p:attrName>ppt_x</p:attrName>
                                        </p:attrNameLst>
                                      </p:cBhvr>
                                      <p:tavLst>
                                        <p:tav tm="0">
                                          <p:val>
                                            <p:fltVal val="0.5"/>
                                          </p:val>
                                        </p:tav>
                                        <p:tav tm="100000">
                                          <p:val>
                                            <p:strVal val="#ppt_x"/>
                                          </p:val>
                                        </p:tav>
                                      </p:tavLst>
                                    </p:anim>
                                    <p:anim calcmode="lin" valueType="num">
                                      <p:cBhvr>
                                        <p:cTn id="60" dur="500" fill="hold"/>
                                        <p:tgtEl>
                                          <p:spTgt spid="22"/>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32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fltVal val="0.5"/>
                                          </p:val>
                                        </p:tav>
                                        <p:tav tm="100000">
                                          <p:val>
                                            <p:strVal val="#ppt_x"/>
                                          </p:val>
                                        </p:tav>
                                      </p:tavLst>
                                    </p:anim>
                                    <p:anim calcmode="lin" valueType="num">
                                      <p:cBhvr>
                                        <p:cTn id="67" dur="500" fill="hold"/>
                                        <p:tgtEl>
                                          <p:spTgt spid="2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36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anim calcmode="lin" valueType="num">
                                      <p:cBhvr>
                                        <p:cTn id="73" dur="500" fill="hold"/>
                                        <p:tgtEl>
                                          <p:spTgt spid="24"/>
                                        </p:tgtEl>
                                        <p:attrNameLst>
                                          <p:attrName>ppt_x</p:attrName>
                                        </p:attrNameLst>
                                      </p:cBhvr>
                                      <p:tavLst>
                                        <p:tav tm="0">
                                          <p:val>
                                            <p:fltVal val="0.5"/>
                                          </p:val>
                                        </p:tav>
                                        <p:tav tm="100000">
                                          <p:val>
                                            <p:strVal val="#ppt_x"/>
                                          </p:val>
                                        </p:tav>
                                      </p:tavLst>
                                    </p:anim>
                                    <p:anim calcmode="lin" valueType="num">
                                      <p:cBhvr>
                                        <p:cTn id="74" dur="500" fill="hold"/>
                                        <p:tgtEl>
                                          <p:spTgt spid="24"/>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4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anim calcmode="lin" valueType="num">
                                      <p:cBhvr>
                                        <p:cTn id="80" dur="500" fill="hold"/>
                                        <p:tgtEl>
                                          <p:spTgt spid="25"/>
                                        </p:tgtEl>
                                        <p:attrNameLst>
                                          <p:attrName>ppt_x</p:attrName>
                                        </p:attrNameLst>
                                      </p:cBhvr>
                                      <p:tavLst>
                                        <p:tav tm="0">
                                          <p:val>
                                            <p:fltVal val="0.5"/>
                                          </p:val>
                                        </p:tav>
                                        <p:tav tm="100000">
                                          <p:val>
                                            <p:strVal val="#ppt_x"/>
                                          </p:val>
                                        </p:tav>
                                      </p:tavLst>
                                    </p:anim>
                                    <p:anim calcmode="lin" valueType="num">
                                      <p:cBhvr>
                                        <p:cTn id="81" dur="500" fill="hold"/>
                                        <p:tgtEl>
                                          <p:spTgt spid="25"/>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44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anim calcmode="lin" valueType="num">
                                      <p:cBhvr>
                                        <p:cTn id="87" dur="500" fill="hold"/>
                                        <p:tgtEl>
                                          <p:spTgt spid="26"/>
                                        </p:tgtEl>
                                        <p:attrNameLst>
                                          <p:attrName>ppt_x</p:attrName>
                                        </p:attrNameLst>
                                      </p:cBhvr>
                                      <p:tavLst>
                                        <p:tav tm="0">
                                          <p:val>
                                            <p:fltVal val="0.5"/>
                                          </p:val>
                                        </p:tav>
                                        <p:tav tm="100000">
                                          <p:val>
                                            <p:strVal val="#ppt_x"/>
                                          </p:val>
                                        </p:tav>
                                      </p:tavLst>
                                    </p:anim>
                                    <p:anim calcmode="lin" valueType="num">
                                      <p:cBhvr>
                                        <p:cTn id="88" dur="500" fill="hold"/>
                                        <p:tgtEl>
                                          <p:spTgt spid="2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48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anim calcmode="lin" valueType="num">
                                      <p:cBhvr>
                                        <p:cTn id="94" dur="500" fill="hold"/>
                                        <p:tgtEl>
                                          <p:spTgt spid="27"/>
                                        </p:tgtEl>
                                        <p:attrNameLst>
                                          <p:attrName>ppt_x</p:attrName>
                                        </p:attrNameLst>
                                      </p:cBhvr>
                                      <p:tavLst>
                                        <p:tav tm="0">
                                          <p:val>
                                            <p:fltVal val="0.5"/>
                                          </p:val>
                                        </p:tav>
                                        <p:tav tm="100000">
                                          <p:val>
                                            <p:strVal val="#ppt_x"/>
                                          </p:val>
                                        </p:tav>
                                      </p:tavLst>
                                    </p:anim>
                                    <p:anim calcmode="lin" valueType="num">
                                      <p:cBhvr>
                                        <p:cTn id="95" dur="500" fill="hold"/>
                                        <p:tgtEl>
                                          <p:spTgt spid="27"/>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52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fltVal val="0.5"/>
                                          </p:val>
                                        </p:tav>
                                        <p:tav tm="100000">
                                          <p:val>
                                            <p:strVal val="#ppt_x"/>
                                          </p:val>
                                        </p:tav>
                                      </p:tavLst>
                                    </p:anim>
                                    <p:anim calcmode="lin" valueType="num">
                                      <p:cBhvr>
                                        <p:cTn id="102" dur="500" fill="hold"/>
                                        <p:tgtEl>
                                          <p:spTgt spid="28"/>
                                        </p:tgtEl>
                                        <p:attrNameLst>
                                          <p:attrName>ppt_y</p:attrName>
                                        </p:attrNameLst>
                                      </p:cBhvr>
                                      <p:tavLst>
                                        <p:tav tm="0">
                                          <p:val>
                                            <p:fltVal val="0.5"/>
                                          </p:val>
                                        </p:tav>
                                        <p:tav tm="100000">
                                          <p:val>
                                            <p:strVal val="#ppt_y"/>
                                          </p:val>
                                        </p:tav>
                                      </p:tavLst>
                                    </p:anim>
                                  </p:childTnLst>
                                </p:cTn>
                              </p:par>
                              <p:par>
                                <p:cTn id="103" presetID="2" presetClass="entr" presetSubtype="8" fill="hold" nodeType="withEffect">
                                  <p:stCondLst>
                                    <p:cond delay="56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0-#ppt_w/2"/>
                                          </p:val>
                                        </p:tav>
                                        <p:tav tm="100000">
                                          <p:val>
                                            <p:strVal val="#ppt_x"/>
                                          </p:val>
                                        </p:tav>
                                      </p:tavLst>
                                    </p:anim>
                                    <p:anim calcmode="lin" valueType="num">
                                      <p:cBhvr additive="base">
                                        <p:cTn id="106" dur="500" fill="hold"/>
                                        <p:tgtEl>
                                          <p:spTgt spid="31"/>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60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1+#ppt_w/2"/>
                                          </p:val>
                                        </p:tav>
                                        <p:tav tm="100000">
                                          <p:val>
                                            <p:strVal val="#ppt_x"/>
                                          </p:val>
                                        </p:tav>
                                      </p:tavLst>
                                    </p:anim>
                                    <p:anim calcmode="lin" valueType="num">
                                      <p:cBhvr additive="base">
                                        <p:cTn id="110" dur="500" fill="hold"/>
                                        <p:tgtEl>
                                          <p:spTgt spid="32"/>
                                        </p:tgtEl>
                                        <p:attrNameLst>
                                          <p:attrName>ppt_y</p:attrName>
                                        </p:attrNameLst>
                                      </p:cBhvr>
                                      <p:tavLst>
                                        <p:tav tm="0">
                                          <p:val>
                                            <p:strVal val="#ppt_y"/>
                                          </p:val>
                                        </p:tav>
                                        <p:tav tm="100000">
                                          <p:val>
                                            <p:strVal val="#ppt_y"/>
                                          </p:val>
                                        </p:tav>
                                      </p:tavLst>
                                    </p:anim>
                                  </p:childTnLst>
                                </p:cTn>
                              </p:par>
                              <p:par>
                                <p:cTn id="111" presetID="10" presetClass="entr" presetSubtype="0" fill="hold" grpId="0" nodeType="withEffect">
                                  <p:stCondLst>
                                    <p:cond delay="0"/>
                                  </p:stCondLst>
                                  <p:iterate type="wd">
                                    <p:tmPct val="5000"/>
                                  </p:iterate>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childTnLst>
                                </p:cTn>
                              </p:par>
                              <p:par>
                                <p:cTn id="114" presetID="10" presetClass="entr" presetSubtype="0" fill="hold" grpId="0" nodeType="withEffect">
                                  <p:stCondLst>
                                    <p:cond delay="0"/>
                                  </p:stCondLst>
                                  <p:iterate type="wd">
                                    <p:tmPct val="5000"/>
                                  </p:iterate>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par>
                                <p:cTn id="117" presetID="10" presetClass="entr" presetSubtype="0" fill="hold" grpId="0" nodeType="withEffect">
                                  <p:stCondLst>
                                    <p:cond delay="0"/>
                                  </p:stCondLst>
                                  <p:iterate type="wd">
                                    <p:tmPct val="5000"/>
                                  </p:iterate>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3" grpId="0" animBg="1"/>
      <p:bldP spid="14"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137621" y="93046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68597" y="2918364"/>
            <a:ext cx="3252416" cy="923330"/>
          </a:xfrm>
          <a:prstGeom prst="rect">
            <a:avLst/>
          </a:prstGeom>
          <a:solidFill>
            <a:schemeClr val="bg1">
              <a:alpha val="80000"/>
            </a:schemeClr>
          </a:solidFill>
        </p:spPr>
        <p:txBody>
          <a:bodyPr wrap="square" rtlCol="0">
            <a:spAutoFit/>
          </a:bodyPr>
          <a:lstStyle/>
          <a:p>
            <a:pPr algn="ctr"/>
            <a:r>
              <a:rPr lang="zh-CN" altLang="en-US" sz="5400" spc="100" dirty="0">
                <a:latin typeface="明兰" panose="02010600030101010101" pitchFamily="2" charset="-122"/>
                <a:ea typeface="明兰" panose="02010600030101010101" pitchFamily="2" charset="-122"/>
              </a:rPr>
              <a:t>数据获取</a:t>
            </a:r>
          </a:p>
        </p:txBody>
      </p:sp>
      <p:cxnSp>
        <p:nvCxnSpPr>
          <p:cNvPr id="14" name="直接连接符 13"/>
          <p:cNvCxnSpPr/>
          <p:nvPr/>
        </p:nvCxnSpPr>
        <p:spPr>
          <a:xfrm flipV="1">
            <a:off x="6401609" y="3427881"/>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8566437" y="2660170"/>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171533" y="2929816"/>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76000" y="2301298"/>
            <a:ext cx="3522115" cy="1107996"/>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2</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3198796" y="3805400"/>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Data acquisition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5123" y="-182547"/>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9429417" y="6441374"/>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714644" y="6429794"/>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5256353"/>
      </p:ext>
    </p:extLst>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569" y="292907"/>
            <a:ext cx="2902055"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数据获取</a:t>
            </a:r>
          </a:p>
        </p:txBody>
      </p:sp>
      <p:grpSp>
        <p:nvGrpSpPr>
          <p:cNvPr id="20" name="组合 19"/>
          <p:cNvGrpSpPr/>
          <p:nvPr/>
        </p:nvGrpSpPr>
        <p:grpSpPr>
          <a:xfrm rot="-5400000">
            <a:off x="496838" y="373797"/>
            <a:ext cx="379151" cy="444411"/>
            <a:chOff x="758562" y="2561597"/>
            <a:chExt cx="423517" cy="496415"/>
          </a:xfrm>
        </p:grpSpPr>
        <p:sp>
          <p:nvSpPr>
            <p:cNvPr id="21" name="任意多边形 2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2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302892" y="1997634"/>
            <a:ext cx="5622083" cy="400110"/>
            <a:chOff x="2754020" y="1756981"/>
            <a:chExt cx="5622083" cy="400110"/>
          </a:xfrm>
        </p:grpSpPr>
        <p:grpSp>
          <p:nvGrpSpPr>
            <p:cNvPr id="28" name="组合 27"/>
            <p:cNvGrpSpPr>
              <a:grpSpLocks noChangeAspect="1"/>
            </p:cNvGrpSpPr>
            <p:nvPr/>
          </p:nvGrpSpPr>
          <p:grpSpPr>
            <a:xfrm>
              <a:off x="2754020" y="1862533"/>
              <a:ext cx="144000" cy="168786"/>
              <a:chOff x="758562" y="2561597"/>
              <a:chExt cx="423517" cy="496415"/>
            </a:xfrm>
          </p:grpSpPr>
          <p:sp>
            <p:nvSpPr>
              <p:cNvPr id="32" name="任意多边形 3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2980020" y="1756981"/>
              <a:ext cx="5396083"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01  120</a:t>
              </a:r>
              <a:r>
                <a:rPr lang="zh-CN" altLang="en-US" sz="2000" spc="300" dirty="0">
                  <a:latin typeface="明兰" panose="02010600030101010101" pitchFamily="2" charset="-122"/>
                  <a:ea typeface="明兰" panose="02010600030101010101" pitchFamily="2" charset="-122"/>
                </a:rPr>
                <a:t>年来奥运会奖牌获得情况数据</a:t>
              </a:r>
            </a:p>
          </p:txBody>
        </p:sp>
      </p:grpSp>
      <p:grpSp>
        <p:nvGrpSpPr>
          <p:cNvPr id="42" name="组合 41"/>
          <p:cNvGrpSpPr/>
          <p:nvPr/>
        </p:nvGrpSpPr>
        <p:grpSpPr>
          <a:xfrm>
            <a:off x="3290886" y="4221897"/>
            <a:ext cx="4082977" cy="400110"/>
            <a:chOff x="2774909" y="3362012"/>
            <a:chExt cx="4082977" cy="400110"/>
          </a:xfrm>
        </p:grpSpPr>
        <p:grpSp>
          <p:nvGrpSpPr>
            <p:cNvPr id="43" name="组合 42"/>
            <p:cNvGrpSpPr>
              <a:grpSpLocks noChangeAspect="1"/>
            </p:cNvGrpSpPr>
            <p:nvPr/>
          </p:nvGrpSpPr>
          <p:grpSpPr>
            <a:xfrm>
              <a:off x="2774909" y="3467564"/>
              <a:ext cx="144000" cy="168786"/>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000910" y="3362012"/>
              <a:ext cx="3856976"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02</a:t>
              </a:r>
              <a:r>
                <a:rPr lang="zh-CN" altLang="en-US" sz="2000" spc="300" dirty="0">
                  <a:latin typeface="明兰" panose="02010600030101010101" pitchFamily="2" charset="-122"/>
                  <a:ea typeface="明兰" panose="02010600030101010101" pitchFamily="2" charset="-122"/>
                </a:rPr>
                <a:t>国家</a:t>
              </a:r>
              <a:r>
                <a:rPr lang="en-US" altLang="zh-CN" sz="2000" spc="300" dirty="0">
                  <a:latin typeface="明兰" panose="02010600030101010101" pitchFamily="2" charset="-122"/>
                  <a:ea typeface="明兰" panose="02010600030101010101" pitchFamily="2" charset="-122"/>
                </a:rPr>
                <a:t>GDP</a:t>
              </a:r>
              <a:r>
                <a:rPr lang="zh-CN" altLang="en-US" sz="2000" spc="300" dirty="0">
                  <a:latin typeface="明兰" panose="02010600030101010101" pitchFamily="2" charset="-122"/>
                  <a:ea typeface="明兰" panose="02010600030101010101" pitchFamily="2" charset="-122"/>
                </a:rPr>
                <a:t>及人口数据</a:t>
              </a:r>
            </a:p>
          </p:txBody>
        </p:sp>
      </p:grpSp>
      <p:sp>
        <p:nvSpPr>
          <p:cNvPr id="60" name="矩形 59"/>
          <p:cNvSpPr/>
          <p:nvPr/>
        </p:nvSpPr>
        <p:spPr>
          <a:xfrm>
            <a:off x="3442674" y="2397744"/>
            <a:ext cx="8749326" cy="855553"/>
          </a:xfrm>
          <a:prstGeom prst="rect">
            <a:avLst/>
          </a:prstGeom>
        </p:spPr>
        <p:txBody>
          <a:bodyPr wrap="square" lIns="91438" tIns="45719" rIns="91438" bIns="45719">
            <a:spAutoFit/>
          </a:bodyPr>
          <a:lstStyle/>
          <a:p>
            <a:pPr>
              <a:lnSpc>
                <a:spcPct val="130000"/>
              </a:lnSpc>
            </a:pPr>
            <a:r>
              <a:rPr lang="en-US" altLang="zh-CN" sz="2000" dirty="0">
                <a:latin typeface="微软雅黑 Light" panose="020B0502040204020203" pitchFamily="34" charset="-122"/>
                <a:ea typeface="微软雅黑 Light" panose="020B0502040204020203" pitchFamily="34" charset="-122"/>
              </a:rPr>
              <a:t>https://www.kaggle.com/heesoo37/120-years-of-olympic-history-athletes-and-results/</a:t>
            </a:r>
            <a:endParaRPr lang="zh-CN" altLang="en-US" sz="2000" dirty="0">
              <a:latin typeface="微软雅黑 Light" panose="020B0502040204020203" pitchFamily="34" charset="-122"/>
              <a:ea typeface="微软雅黑 Light" panose="020B0502040204020203" pitchFamily="34" charset="-122"/>
            </a:endParaRPr>
          </a:p>
        </p:txBody>
      </p:sp>
      <p:sp>
        <p:nvSpPr>
          <p:cNvPr id="61" name="矩形 60"/>
          <p:cNvSpPr/>
          <p:nvPr/>
        </p:nvSpPr>
        <p:spPr>
          <a:xfrm>
            <a:off x="3412486" y="4649500"/>
            <a:ext cx="6982179" cy="455444"/>
          </a:xfrm>
          <a:prstGeom prst="rect">
            <a:avLst/>
          </a:prstGeom>
        </p:spPr>
        <p:txBody>
          <a:bodyPr wrap="square" lIns="91438" tIns="45719" rIns="91438" bIns="45719">
            <a:spAutoFit/>
          </a:bodyPr>
          <a:lstStyle/>
          <a:p>
            <a:pPr>
              <a:lnSpc>
                <a:spcPct val="130000"/>
              </a:lnSpc>
            </a:pPr>
            <a:r>
              <a:rPr lang="en-US" altLang="zh-CN" sz="2000" dirty="0">
                <a:latin typeface="微软雅黑 Light" panose="020B0502040204020203" pitchFamily="34" charset="-122"/>
                <a:ea typeface="微软雅黑 Light" panose="020B0502040204020203" pitchFamily="34" charset="-122"/>
              </a:rPr>
              <a:t>https://www.kaggle.com/fernandol/countries-of-the-world/</a:t>
            </a:r>
            <a:endParaRPr lang="zh-CN" altLang="en-US" sz="2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2000"/>
                            </p:stCondLst>
                            <p:childTnLst>
                              <p:par>
                                <p:cTn id="21" presetID="1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250"/>
                                        <p:tgtEl>
                                          <p:spTgt spid="60"/>
                                        </p:tgtEl>
                                        <p:attrNameLst>
                                          <p:attrName>ppt_y</p:attrName>
                                        </p:attrNameLst>
                                      </p:cBhvr>
                                      <p:tavLst>
                                        <p:tav tm="0">
                                          <p:val>
                                            <p:strVal val="#ppt_y-#ppt_h*1.125000"/>
                                          </p:val>
                                        </p:tav>
                                        <p:tav tm="100000">
                                          <p:val>
                                            <p:strVal val="#ppt_y"/>
                                          </p:val>
                                        </p:tav>
                                      </p:tavLst>
                                    </p:anim>
                                    <p:animEffect transition="in" filter="wipe(down)">
                                      <p:cBhvr>
                                        <p:cTn id="24" dur="250"/>
                                        <p:tgtEl>
                                          <p:spTgt spid="60"/>
                                        </p:tgtEl>
                                      </p:cBhvr>
                                    </p:animEffect>
                                  </p:childTnLst>
                                </p:cTn>
                              </p:par>
                              <p:par>
                                <p:cTn id="25" presetID="1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p:tgtEl>
                                          <p:spTgt spid="42"/>
                                        </p:tgtEl>
                                        <p:attrNameLst>
                                          <p:attrName>ppt_x</p:attrName>
                                        </p:attrNameLst>
                                      </p:cBhvr>
                                      <p:tavLst>
                                        <p:tav tm="0">
                                          <p:val>
                                            <p:strVal val="#ppt_x-#ppt_w*1.125000"/>
                                          </p:val>
                                        </p:tav>
                                        <p:tav tm="100000">
                                          <p:val>
                                            <p:strVal val="#ppt_x"/>
                                          </p:val>
                                        </p:tav>
                                      </p:tavLst>
                                    </p:anim>
                                    <p:animEffect transition="in" filter="wipe(right)">
                                      <p:cBhvr>
                                        <p:cTn id="28" dur="500"/>
                                        <p:tgtEl>
                                          <p:spTgt spid="42"/>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250"/>
                                        <p:tgtEl>
                                          <p:spTgt spid="61"/>
                                        </p:tgtEl>
                                        <p:attrNameLst>
                                          <p:attrName>ppt_y</p:attrName>
                                        </p:attrNameLst>
                                      </p:cBhvr>
                                      <p:tavLst>
                                        <p:tav tm="0">
                                          <p:val>
                                            <p:strVal val="#ppt_y-#ppt_h*1.125000"/>
                                          </p:val>
                                        </p:tav>
                                        <p:tav tm="100000">
                                          <p:val>
                                            <p:strVal val="#ppt_y"/>
                                          </p:val>
                                        </p:tav>
                                      </p:tavLst>
                                    </p:anim>
                                    <p:animEffect transition="in" filter="wipe(down)">
                                      <p:cBhvr>
                                        <p:cTn id="33"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D757EF-1CD5-48D7-BC06-4969AD1090CB}"/>
              </a:ext>
            </a:extLst>
          </p:cNvPr>
          <p:cNvSpPr txBox="1"/>
          <p:nvPr/>
        </p:nvSpPr>
        <p:spPr>
          <a:xfrm>
            <a:off x="530191" y="467661"/>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数据展示</a:t>
            </a:r>
          </a:p>
        </p:txBody>
      </p:sp>
      <p:pic>
        <p:nvPicPr>
          <p:cNvPr id="13" name="图片 12">
            <a:extLst>
              <a:ext uri="{FF2B5EF4-FFF2-40B4-BE49-F238E27FC236}">
                <a16:creationId xmlns:a16="http://schemas.microsoft.com/office/drawing/2014/main" id="{B93067F4-9C20-409F-95C5-025582160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572" y="981412"/>
            <a:ext cx="11431341" cy="2610233"/>
          </a:xfrm>
          <a:prstGeom prst="rect">
            <a:avLst/>
          </a:prstGeom>
        </p:spPr>
      </p:pic>
      <p:sp>
        <p:nvSpPr>
          <p:cNvPr id="14" name="文本框 13">
            <a:extLst>
              <a:ext uri="{FF2B5EF4-FFF2-40B4-BE49-F238E27FC236}">
                <a16:creationId xmlns:a16="http://schemas.microsoft.com/office/drawing/2014/main" id="{076EBB17-23C7-4DAC-B064-FE9AD165DBD4}"/>
              </a:ext>
            </a:extLst>
          </p:cNvPr>
          <p:cNvSpPr txBox="1"/>
          <p:nvPr/>
        </p:nvSpPr>
        <p:spPr>
          <a:xfrm>
            <a:off x="4964097" y="760048"/>
            <a:ext cx="2263806" cy="369332"/>
          </a:xfrm>
          <a:prstGeom prst="rect">
            <a:avLst/>
          </a:prstGeom>
          <a:noFill/>
        </p:spPr>
        <p:txBody>
          <a:bodyPr wrap="square" rtlCol="0">
            <a:spAutoFit/>
          </a:bodyPr>
          <a:lstStyle/>
          <a:p>
            <a:pPr algn="ctr"/>
            <a:r>
              <a:rPr lang="zh-CN" altLang="en-US" dirty="0"/>
              <a:t>运动员原始数据展示</a:t>
            </a:r>
          </a:p>
        </p:txBody>
      </p:sp>
      <p:pic>
        <p:nvPicPr>
          <p:cNvPr id="16" name="图片 15">
            <a:extLst>
              <a:ext uri="{FF2B5EF4-FFF2-40B4-BE49-F238E27FC236}">
                <a16:creationId xmlns:a16="http://schemas.microsoft.com/office/drawing/2014/main" id="{9FB477BB-E210-471F-9570-1ED4EE327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84887"/>
            <a:ext cx="9076207" cy="2857748"/>
          </a:xfrm>
          <a:prstGeom prst="rect">
            <a:avLst/>
          </a:prstGeom>
        </p:spPr>
      </p:pic>
      <p:pic>
        <p:nvPicPr>
          <p:cNvPr id="18" name="图片 17">
            <a:extLst>
              <a:ext uri="{FF2B5EF4-FFF2-40B4-BE49-F238E27FC236}">
                <a16:creationId xmlns:a16="http://schemas.microsoft.com/office/drawing/2014/main" id="{19736906-0F9C-4866-8A9A-354BD40BE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106" y="3911520"/>
            <a:ext cx="3093988" cy="2758679"/>
          </a:xfrm>
          <a:prstGeom prst="rect">
            <a:avLst/>
          </a:prstGeom>
        </p:spPr>
      </p:pic>
      <p:sp>
        <p:nvSpPr>
          <p:cNvPr id="19" name="文本框 18">
            <a:extLst>
              <a:ext uri="{FF2B5EF4-FFF2-40B4-BE49-F238E27FC236}">
                <a16:creationId xmlns:a16="http://schemas.microsoft.com/office/drawing/2014/main" id="{71D9CF2A-4026-456F-86E3-90FBEE60E62D}"/>
              </a:ext>
            </a:extLst>
          </p:cNvPr>
          <p:cNvSpPr txBox="1"/>
          <p:nvPr/>
        </p:nvSpPr>
        <p:spPr>
          <a:xfrm>
            <a:off x="4964097" y="3546677"/>
            <a:ext cx="2263806" cy="369332"/>
          </a:xfrm>
          <a:prstGeom prst="rect">
            <a:avLst/>
          </a:prstGeom>
          <a:noFill/>
        </p:spPr>
        <p:txBody>
          <a:bodyPr wrap="square" rtlCol="0">
            <a:spAutoFit/>
          </a:bodyPr>
          <a:lstStyle/>
          <a:p>
            <a:pPr algn="ctr"/>
            <a:r>
              <a:rPr lang="zh-CN" altLang="en-US" dirty="0"/>
              <a:t>国家原始数据展示</a:t>
            </a:r>
          </a:p>
        </p:txBody>
      </p:sp>
    </p:spTree>
    <p:extLst>
      <p:ext uri="{BB962C8B-B14F-4D97-AF65-F5344CB8AC3E}">
        <p14:creationId xmlns:p14="http://schemas.microsoft.com/office/powerpoint/2010/main" val="3267445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2569710" y="748371"/>
            <a:ext cx="5359636" cy="4845111"/>
          </a:xfrm>
          <a:prstGeom prst="rect">
            <a:avLst/>
          </a:prstGeom>
        </p:spPr>
      </p:pic>
      <p:grpSp>
        <p:nvGrpSpPr>
          <p:cNvPr id="2" name="组合 1"/>
          <p:cNvGrpSpPr/>
          <p:nvPr/>
        </p:nvGrpSpPr>
        <p:grpSpPr>
          <a:xfrm>
            <a:off x="-544009"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6084639"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3</a:t>
            </a:r>
            <a:endParaRPr lang="zh-CN" altLang="en-US" sz="6600" spc="100" dirty="0">
              <a:latin typeface="明兰" panose="02010600030101010101" pitchFamily="2" charset="-122"/>
              <a:ea typeface="明兰" panose="02010600030101010101" pitchFamily="2" charset="-122"/>
            </a:endParaRPr>
          </a:p>
        </p:txBody>
      </p:sp>
      <p:sp>
        <p:nvSpPr>
          <p:cNvPr id="80" name="文本框 79"/>
          <p:cNvSpPr txBox="1"/>
          <p:nvPr/>
        </p:nvSpPr>
        <p:spPr>
          <a:xfrm>
            <a:off x="6377977" y="4002467"/>
            <a:ext cx="3650313"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处理过程及结果</a:t>
            </a:r>
          </a:p>
        </p:txBody>
      </p:sp>
      <p:sp>
        <p:nvSpPr>
          <p:cNvPr id="81" name="文本框 80"/>
          <p:cNvSpPr txBox="1"/>
          <p:nvPr/>
        </p:nvSpPr>
        <p:spPr>
          <a:xfrm>
            <a:off x="6440117"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Process &amp; result</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79297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8180</TotalTime>
  <Words>506</Words>
  <Application>Microsoft Office PowerPoint</Application>
  <PresentationFormat>宽屏</PresentationFormat>
  <Paragraphs>81</Paragraphs>
  <Slides>27</Slides>
  <Notes>6</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等线</vt:lpstr>
      <vt:lpstr>等线 Light</vt:lpstr>
      <vt:lpstr>华文细黑</vt:lpstr>
      <vt:lpstr>明兰</vt:lpstr>
      <vt:lpstr>微软雅黑 Light</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大侠素材铺 </dc:creator>
  <dc:description>大侠素材铺  淘宝店：https://dxpu.taobao.com/</dc:description>
  <cp:lastModifiedBy>蔡铭</cp:lastModifiedBy>
  <cp:revision>27</cp:revision>
  <dcterms:created xsi:type="dcterms:W3CDTF">2017-05-16T12:45:30Z</dcterms:created>
  <dcterms:modified xsi:type="dcterms:W3CDTF">2019-07-17T00:43:06Z</dcterms:modified>
</cp:coreProperties>
</file>